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3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3000" y="685800"/>
            <a:ext cx="4572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270000" y="1638300"/>
            <a:ext cx="10464800" cy="3302000"/>
          </a:xfrm>
          <a:prstGeom prst="rect">
            <a:avLst/>
          </a:prstGeom>
        </p:spPr>
        <p:txBody>
          <a:bodyPr anchor="b"/>
          <a:lstStyle/>
          <a:p>
            <a:r>
              <a:t>Titolo Testo</a:t>
            </a:r>
          </a:p>
        </p:txBody>
      </p:sp>
      <p:sp>
        <p:nvSpPr>
          <p:cNvPr id="12" name="Corpo livello uno…"/>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Giovanni Mela"/>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–Giovanni Mela</a:t>
            </a:r>
          </a:p>
        </p:txBody>
      </p:sp>
      <p:sp>
        <p:nvSpPr>
          <p:cNvPr id="94" name="“Inserisci qui una citazione”."/>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“Inserisci qui una citazione”. </a:t>
            </a:r>
          </a:p>
        </p:txBody>
      </p:sp>
      <p:sp>
        <p:nvSpPr>
          <p:cNvPr id="95"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magine"/>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17" name="Titolo Testo"/>
          <p:cNvSpPr txBox="1">
            <a:spLocks noGrp="1"/>
          </p:cNvSpPr>
          <p:nvPr>
            <p:ph type="title"/>
          </p:nvPr>
        </p:nvSpPr>
        <p:spPr>
          <a:prstGeom prst="rect">
            <a:avLst/>
          </a:prstGeom>
        </p:spPr>
        <p:txBody>
          <a:bodyPr/>
          <a:lstStyle/>
          <a:p>
            <a:r>
              <a:t>Titolo Testo</a:t>
            </a:r>
          </a:p>
        </p:txBody>
      </p:sp>
      <p:sp>
        <p:nvSpPr>
          <p:cNvPr id="118" name="Corpo livello uno…"/>
          <p:cNvSpPr txBox="1">
            <a:spLocks noGrp="1"/>
          </p:cNvSpPr>
          <p:nvPr>
            <p:ph type="body" idx="1"/>
          </p:nvPr>
        </p:nvSpPr>
        <p:spPr>
          <a:prstGeom prst="rect">
            <a:avLst/>
          </a:prstGeom>
        </p:spPr>
        <p:txBody>
          <a:bodyPr/>
          <a:lstStyle>
            <a:lvl1pPr>
              <a:spcBef>
                <a:spcPts val="900"/>
              </a:spcBef>
              <a:defRPr>
                <a:latin typeface="Helvetica"/>
                <a:ea typeface="Helvetica"/>
                <a:cs typeface="Helvetica"/>
                <a:sym typeface="Helvetica"/>
              </a:defRPr>
            </a:lvl1pPr>
            <a:lvl2pPr>
              <a:spcBef>
                <a:spcPts val="900"/>
              </a:spcBef>
              <a:defRPr>
                <a:latin typeface="Helvetica"/>
                <a:ea typeface="Helvetica"/>
                <a:cs typeface="Helvetica"/>
                <a:sym typeface="Helvetica"/>
              </a:defRPr>
            </a:lvl2pPr>
            <a:lvl3pPr>
              <a:spcBef>
                <a:spcPts val="900"/>
              </a:spcBef>
              <a:defRPr>
                <a:latin typeface="Helvetica"/>
                <a:ea typeface="Helvetica"/>
                <a:cs typeface="Helvetica"/>
                <a:sym typeface="Helvetica"/>
              </a:defRPr>
            </a:lvl3pPr>
            <a:lvl4pPr>
              <a:spcBef>
                <a:spcPts val="900"/>
              </a:spcBef>
              <a:defRPr>
                <a:latin typeface="Helvetica"/>
                <a:ea typeface="Helvetica"/>
                <a:cs typeface="Helvetica"/>
                <a:sym typeface="Helvetica"/>
              </a:defRPr>
            </a:lvl4pPr>
            <a:lvl5pPr>
              <a:spcBef>
                <a:spcPts val="900"/>
              </a:spcBef>
              <a:defRPr>
                <a:latin typeface="Helvetica"/>
                <a:ea typeface="Helvetica"/>
                <a:cs typeface="Helvetica"/>
                <a:sym typeface="Helvetica"/>
              </a:defRPr>
            </a:lvl5pPr>
          </a:lstStyle>
          <a:p>
            <a:r>
              <a:t>Corpo livello uno</a:t>
            </a:r>
          </a:p>
          <a:p>
            <a:pPr lvl="1"/>
            <a:r>
              <a:t>Corpo livello due</a:t>
            </a:r>
          </a:p>
          <a:p>
            <a:pPr lvl="2"/>
            <a:r>
              <a:t>Corpo livello tre</a:t>
            </a:r>
          </a:p>
          <a:p>
            <a:pPr lvl="3"/>
            <a:r>
              <a:t>Corpo livello quattro</a:t>
            </a:r>
          </a:p>
          <a:p>
            <a:pPr lvl="4"/>
            <a:r>
              <a:t>Corpo livello cinque</a:t>
            </a:r>
          </a:p>
        </p:txBody>
      </p:sp>
      <p:sp>
        <p:nvSpPr>
          <p:cNvPr id="119" name="Numero diapositiva"/>
          <p:cNvSpPr txBox="1">
            <a:spLocks noGrp="1"/>
          </p:cNvSpPr>
          <p:nvPr>
            <p:ph type="sldNum" sz="quarter" idx="2"/>
          </p:nvPr>
        </p:nvSpPr>
        <p:spPr>
          <a:prstGeom prst="rect">
            <a:avLst/>
          </a:prstGeom>
        </p:spPr>
        <p:txBody>
          <a:bodyPr>
            <a:normAutofit/>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26" name="Titolo Testo"/>
          <p:cNvSpPr txBox="1">
            <a:spLocks noGrp="1"/>
          </p:cNvSpPr>
          <p:nvPr>
            <p:ph type="title"/>
          </p:nvPr>
        </p:nvSpPr>
        <p:spPr>
          <a:prstGeom prst="rect">
            <a:avLst/>
          </a:prstGeom>
        </p:spPr>
        <p:txBody>
          <a:bodyPr/>
          <a:lstStyle/>
          <a:p>
            <a:r>
              <a:t>Titolo Testo</a:t>
            </a:r>
          </a:p>
        </p:txBody>
      </p:sp>
      <p:sp>
        <p:nvSpPr>
          <p:cNvPr id="127"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28"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Numero diapositiva"/>
          <p:cNvSpPr txBox="1">
            <a:spLocks noGrp="1"/>
          </p:cNvSpPr>
          <p:nvPr>
            <p:ph type="sldNum" sz="quarter" idx="2"/>
          </p:nvPr>
        </p:nvSpPr>
        <p:spPr>
          <a:xfrm>
            <a:off x="9320107" y="8882098"/>
            <a:ext cx="3034454" cy="389264"/>
          </a:xfrm>
          <a:prstGeom prst="rect">
            <a:avLst/>
          </a:prstGeom>
        </p:spPr>
        <p:txBody>
          <a:bodyPr wrap="square" lIns="65021" tIns="65021" rIns="65021" bIns="65021"/>
          <a:lstStyle>
            <a:lvl1pPr algn="r" defTabSz="650240">
              <a:defRPr>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Immagine"/>
          <p:cNvSpPr>
            <a:spLocks noGrp="1"/>
          </p:cNvSpPr>
          <p:nvPr>
            <p:ph type="pic" idx="13"/>
          </p:nvPr>
        </p:nvSpPr>
        <p:spPr>
          <a:xfrm>
            <a:off x="1619250" y="660400"/>
            <a:ext cx="9758016" cy="5905500"/>
          </a:xfrm>
          <a:prstGeom prst="rect">
            <a:avLst/>
          </a:prstGeom>
        </p:spPr>
        <p:txBody>
          <a:bodyPr lIns="91439" tIns="45719" rIns="91439" bIns="45719" anchor="t">
            <a:noAutofit/>
          </a:bodyPr>
          <a:lstStyle/>
          <a:p>
            <a:endParaRPr/>
          </a:p>
        </p:txBody>
      </p:sp>
      <p:sp>
        <p:nvSpPr>
          <p:cNvPr id="21" name="Titolo Testo"/>
          <p:cNvSpPr txBox="1">
            <a:spLocks noGrp="1"/>
          </p:cNvSpPr>
          <p:nvPr>
            <p:ph type="title"/>
          </p:nvPr>
        </p:nvSpPr>
        <p:spPr>
          <a:xfrm>
            <a:off x="1270000" y="6718300"/>
            <a:ext cx="10464800" cy="1422400"/>
          </a:xfrm>
          <a:prstGeom prst="rect">
            <a:avLst/>
          </a:prstGeom>
        </p:spPr>
        <p:txBody>
          <a:bodyPr/>
          <a:lstStyle/>
          <a:p>
            <a:r>
              <a:t>Titolo Testo</a:t>
            </a:r>
          </a:p>
        </p:txBody>
      </p:sp>
      <p:sp>
        <p:nvSpPr>
          <p:cNvPr id="22" name="Corpo livello uno…"/>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Titolo Testo"/>
          <p:cNvSpPr txBox="1">
            <a:spLocks noGrp="1"/>
          </p:cNvSpPr>
          <p:nvPr>
            <p:ph type="title"/>
          </p:nvPr>
        </p:nvSpPr>
        <p:spPr>
          <a:xfrm>
            <a:off x="1270000" y="3225800"/>
            <a:ext cx="10464800" cy="3302000"/>
          </a:xfrm>
          <a:prstGeom prst="rect">
            <a:avLst/>
          </a:prstGeom>
        </p:spPr>
        <p:txBody>
          <a:bodyPr/>
          <a:lstStyle/>
          <a:p>
            <a:r>
              <a:t>Titolo Testo</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Immagine"/>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a:p>
        </p:txBody>
      </p:sp>
      <p:sp>
        <p:nvSpPr>
          <p:cNvPr id="39" name="Titolo Testo"/>
          <p:cNvSpPr txBox="1">
            <a:spLocks noGrp="1"/>
          </p:cNvSpPr>
          <p:nvPr>
            <p:ph type="title"/>
          </p:nvPr>
        </p:nvSpPr>
        <p:spPr>
          <a:xfrm>
            <a:off x="952500" y="635000"/>
            <a:ext cx="5334000" cy="3987800"/>
          </a:xfrm>
          <a:prstGeom prst="rect">
            <a:avLst/>
          </a:prstGeom>
        </p:spPr>
        <p:txBody>
          <a:bodyPr anchor="b"/>
          <a:lstStyle>
            <a:lvl1pPr>
              <a:defRPr sz="6000"/>
            </a:lvl1pPr>
          </a:lstStyle>
          <a:p>
            <a:r>
              <a:t>Titolo Testo</a:t>
            </a:r>
          </a:p>
        </p:txBody>
      </p:sp>
      <p:sp>
        <p:nvSpPr>
          <p:cNvPr id="40" name="Corpo livello uno…"/>
          <p:cNvSpPr txBox="1">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itolo Testo"/>
          <p:cNvSpPr txBox="1">
            <a:spLocks noGrp="1"/>
          </p:cNvSpPr>
          <p:nvPr>
            <p:ph type="title"/>
          </p:nvPr>
        </p:nvSpPr>
        <p:spPr>
          <a:prstGeom prst="rect">
            <a:avLst/>
          </a:prstGeom>
        </p:spPr>
        <p:txBody>
          <a:bodyPr/>
          <a:lstStyle/>
          <a:p>
            <a:r>
              <a:t>Titolo Testo</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Immagin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olo Testo"/>
          <p:cNvSpPr txBox="1">
            <a:spLocks noGrp="1"/>
          </p:cNvSpPr>
          <p:nvPr>
            <p:ph type="title"/>
          </p:nvPr>
        </p:nvSpPr>
        <p:spPr>
          <a:prstGeom prst="rect">
            <a:avLst/>
          </a:prstGeom>
        </p:spPr>
        <p:txBody>
          <a:bodyPr/>
          <a:lstStyle/>
          <a:p>
            <a:r>
              <a:t>Titolo Testo</a:t>
            </a:r>
          </a:p>
        </p:txBody>
      </p:sp>
      <p:sp>
        <p:nvSpPr>
          <p:cNvPr id="67" name="Corpo livello uno…"/>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Corpo livello uno…"/>
          <p:cNvSpPr txBox="1">
            <a:spLocks noGrp="1"/>
          </p:cNvSpPr>
          <p:nvPr>
            <p:ph type="body" idx="1"/>
          </p:nvPr>
        </p:nvSpPr>
        <p:spPr>
          <a:xfrm>
            <a:off x="952500" y="1270000"/>
            <a:ext cx="11099800" cy="7213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Immagine"/>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Immagine"/>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Immagine"/>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Numero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Titolo Testo</a:t>
            </a:r>
          </a:p>
        </p:txBody>
      </p:sp>
      <p:sp>
        <p:nvSpPr>
          <p:cNvPr id="3" name="Corpo livello uno…"/>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cgi.br"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O projeto de Lei de Proteção de dados"/>
          <p:cNvSpPr txBox="1">
            <a:spLocks noGrp="1"/>
          </p:cNvSpPr>
          <p:nvPr>
            <p:ph type="ctrTitle"/>
          </p:nvPr>
        </p:nvSpPr>
        <p:spPr>
          <a:prstGeom prst="rect">
            <a:avLst/>
          </a:prstGeom>
        </p:spPr>
        <p:txBody>
          <a:bodyPr/>
          <a:lstStyle/>
          <a:p>
            <a:r>
              <a:t>O projeto de Lei de Proteção de dados</a:t>
            </a:r>
          </a:p>
        </p:txBody>
      </p:sp>
      <p:sp>
        <p:nvSpPr>
          <p:cNvPr id="145" name="Danilo Doneda"/>
          <p:cNvSpPr txBox="1">
            <a:spLocks noGrp="1"/>
          </p:cNvSpPr>
          <p:nvPr>
            <p:ph type="subTitle" sz="quarter" idx="1"/>
          </p:nvPr>
        </p:nvSpPr>
        <p:spPr>
          <a:xfrm>
            <a:off x="1270000" y="5994400"/>
            <a:ext cx="10464800" cy="1130300"/>
          </a:xfrm>
          <a:prstGeom prst="rect">
            <a:avLst/>
          </a:prstGeom>
        </p:spPr>
        <p:txBody>
          <a:bodyPr/>
          <a:lstStyle/>
          <a:p>
            <a:r>
              <a:t>Danilo Doneda</a:t>
            </a:r>
          </a:p>
        </p:txBody>
      </p:sp>
      <p:sp>
        <p:nvSpPr>
          <p:cNvPr id="146" name="Seminário Internacional &quot;A economia movida a dados&quot;…"/>
          <p:cNvSpPr txBox="1"/>
          <p:nvPr/>
        </p:nvSpPr>
        <p:spPr>
          <a:xfrm>
            <a:off x="1270000" y="7658100"/>
            <a:ext cx="10464800" cy="1130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defRPr sz="1800"/>
            </a:pPr>
            <a:endParaRPr/>
          </a:p>
          <a:p>
            <a:pPr>
              <a:defRPr sz="1800"/>
            </a:pPr>
            <a:r>
              <a:t>Seminário Internacional "A economia movida a dados" </a:t>
            </a:r>
          </a:p>
          <a:p>
            <a:pPr>
              <a:defRPr sz="1800"/>
            </a:pPr>
            <a:r>
              <a:t>IDP. -  Junho  2018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magine" descr="Immagine"/>
          <p:cNvPicPr>
            <a:picLocks noChangeAspect="1"/>
          </p:cNvPicPr>
          <p:nvPr/>
        </p:nvPicPr>
        <p:blipFill>
          <a:blip r:embed="rId2">
            <a:extLst/>
          </a:blip>
          <a:stretch>
            <a:fillRect/>
          </a:stretch>
        </p:blipFill>
        <p:spPr>
          <a:xfrm>
            <a:off x="1677111" y="969141"/>
            <a:ext cx="9650578" cy="7815318"/>
          </a:xfrm>
          <a:prstGeom prst="rect">
            <a:avLst/>
          </a:prstGeom>
          <a:ln w="12700">
            <a:miter lim="400000"/>
          </a:ln>
          <a:effectLst>
            <a:outerShdw blurRad="63500" dist="139700" dir="5400000" rotWithShape="0">
              <a:srgbClr val="000000">
                <a:alpha val="50000"/>
              </a:srgbClr>
            </a:outerShdw>
          </a:effec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 name="Realizado pela Senacon em parceria com:…"/>
          <p:cNvSpPr txBox="1">
            <a:spLocks noGrp="1"/>
          </p:cNvSpPr>
          <p:nvPr>
            <p:ph type="body" sz="quarter" idx="1"/>
          </p:nvPr>
        </p:nvSpPr>
        <p:spPr>
          <a:xfrm>
            <a:off x="705287" y="2080427"/>
            <a:ext cx="5258192" cy="2770982"/>
          </a:xfrm>
          <a:prstGeom prst="rect">
            <a:avLst/>
          </a:prstGeom>
        </p:spPr>
        <p:txBody>
          <a:bodyPr lIns="0" tIns="0" rIns="0" bIns="0" anchor="t"/>
          <a:lstStyle/>
          <a:p>
            <a:pPr marL="0" lvl="1" indent="228600" defTabSz="457200">
              <a:spcBef>
                <a:spcPts val="700"/>
              </a:spcBef>
              <a:buSzTx/>
              <a:buNone/>
              <a:defRPr sz="2400">
                <a:solidFill>
                  <a:srgbClr val="595959"/>
                </a:solidFill>
                <a:latin typeface="Calibri"/>
                <a:ea typeface="Calibri"/>
                <a:cs typeface="Calibri"/>
                <a:sym typeface="Calibri"/>
              </a:defRPr>
            </a:pPr>
            <a:r>
              <a:t>Realizado pela Senacon em parceria com:</a:t>
            </a:r>
          </a:p>
          <a:p>
            <a:pPr marL="621631" lvl="1" indent="-240631" defTabSz="457200">
              <a:spcBef>
                <a:spcPts val="700"/>
              </a:spcBef>
              <a:buSzPct val="100000"/>
              <a:defRPr sz="2400">
                <a:solidFill>
                  <a:srgbClr val="595959"/>
                </a:solidFill>
                <a:latin typeface="Calibri"/>
                <a:ea typeface="Calibri"/>
                <a:cs typeface="Calibri"/>
                <a:sym typeface="Calibri"/>
              </a:defRPr>
            </a:pPr>
            <a:r>
              <a:t>Centro de Estudos sobre tecnologias Web - Ceweb, do NIC.br</a:t>
            </a:r>
          </a:p>
          <a:p>
            <a:pPr marL="621631" lvl="1" indent="-240631" defTabSz="457200">
              <a:spcBef>
                <a:spcPts val="700"/>
              </a:spcBef>
              <a:buSzPct val="100000"/>
              <a:defRPr sz="2400">
                <a:solidFill>
                  <a:srgbClr val="595959"/>
                </a:solidFill>
                <a:latin typeface="Calibri"/>
                <a:ea typeface="Calibri"/>
                <a:cs typeface="Calibri"/>
                <a:sym typeface="Calibri"/>
              </a:defRPr>
            </a:pPr>
            <a:r>
              <a:t>Inweb, da Universidade Federal de Minas Gerais</a:t>
            </a:r>
          </a:p>
        </p:txBody>
      </p:sp>
      <p:sp>
        <p:nvSpPr>
          <p:cNvPr id="174" name="Análise do debate público"/>
          <p:cNvSpPr txBox="1">
            <a:spLocks noGrp="1"/>
          </p:cNvSpPr>
          <p:nvPr>
            <p:ph type="title"/>
          </p:nvPr>
        </p:nvSpPr>
        <p:spPr>
          <a:xfrm>
            <a:off x="2320453" y="246353"/>
            <a:ext cx="8363894" cy="1104901"/>
          </a:xfrm>
          <a:prstGeom prst="rect">
            <a:avLst/>
          </a:prstGeom>
        </p:spPr>
        <p:txBody>
          <a:bodyPr lIns="45718" tIns="45718" rIns="45718" bIns="45718"/>
          <a:lstStyle>
            <a:lvl1pPr defTabSz="531622">
              <a:defRPr sz="5460" cap="small">
                <a:solidFill>
                  <a:srgbClr val="000000"/>
                </a:solidFill>
              </a:defRPr>
            </a:lvl1pPr>
          </a:lstStyle>
          <a:p>
            <a:r>
              <a:t>Análise do debate público</a:t>
            </a:r>
          </a:p>
        </p:txBody>
      </p:sp>
      <p:pic>
        <p:nvPicPr>
          <p:cNvPr id="175" name="Immagine" descr="Immagine"/>
          <p:cNvPicPr>
            <a:picLocks noChangeAspect="1"/>
          </p:cNvPicPr>
          <p:nvPr/>
        </p:nvPicPr>
        <p:blipFill>
          <a:blip r:embed="rId2">
            <a:extLst/>
          </a:blip>
          <a:stretch>
            <a:fillRect/>
          </a:stretch>
        </p:blipFill>
        <p:spPr>
          <a:xfrm>
            <a:off x="1622223" y="4593050"/>
            <a:ext cx="6226514" cy="3732849"/>
          </a:xfrm>
          <a:prstGeom prst="rect">
            <a:avLst/>
          </a:prstGeom>
          <a:ln w="12700">
            <a:miter lim="400000"/>
          </a:ln>
        </p:spPr>
      </p:pic>
      <p:pic>
        <p:nvPicPr>
          <p:cNvPr id="176" name="Immagine" descr="Immagine"/>
          <p:cNvPicPr>
            <a:picLocks noChangeAspect="1"/>
          </p:cNvPicPr>
          <p:nvPr/>
        </p:nvPicPr>
        <p:blipFill>
          <a:blip r:embed="rId3">
            <a:extLst/>
          </a:blip>
          <a:stretch>
            <a:fillRect/>
          </a:stretch>
        </p:blipFill>
        <p:spPr>
          <a:xfrm>
            <a:off x="1118887" y="8400226"/>
            <a:ext cx="3285944" cy="1180886"/>
          </a:xfrm>
          <a:prstGeom prst="rect">
            <a:avLst/>
          </a:prstGeom>
          <a:ln w="12700">
            <a:miter lim="400000"/>
          </a:ln>
        </p:spPr>
      </p:pic>
      <p:pic>
        <p:nvPicPr>
          <p:cNvPr id="177" name="Immagine" descr="Immagine"/>
          <p:cNvPicPr>
            <a:picLocks noChangeAspect="1"/>
          </p:cNvPicPr>
          <p:nvPr/>
        </p:nvPicPr>
        <p:blipFill>
          <a:blip r:embed="rId4">
            <a:extLst/>
          </a:blip>
          <a:stretch>
            <a:fillRect/>
          </a:stretch>
        </p:blipFill>
        <p:spPr>
          <a:xfrm>
            <a:off x="7951354" y="8438219"/>
            <a:ext cx="2486025" cy="1104901"/>
          </a:xfrm>
          <a:prstGeom prst="rect">
            <a:avLst/>
          </a:prstGeom>
          <a:ln w="12700">
            <a:miter lim="400000"/>
          </a:ln>
        </p:spPr>
      </p:pic>
      <p:pic>
        <p:nvPicPr>
          <p:cNvPr id="178" name="Immagine" descr="Immagine"/>
          <p:cNvPicPr>
            <a:picLocks/>
          </p:cNvPicPr>
          <p:nvPr/>
        </p:nvPicPr>
        <p:blipFill>
          <a:blip r:embed="rId5">
            <a:extLst/>
          </a:blip>
          <a:stretch>
            <a:fillRect/>
          </a:stretch>
        </p:blipFill>
        <p:spPr>
          <a:xfrm>
            <a:off x="6728979" y="2023097"/>
            <a:ext cx="4955082" cy="405080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Escopo"/>
          <p:cNvSpPr txBox="1">
            <a:spLocks noGrp="1"/>
          </p:cNvSpPr>
          <p:nvPr>
            <p:ph type="title"/>
          </p:nvPr>
        </p:nvSpPr>
        <p:spPr>
          <a:prstGeom prst="rect">
            <a:avLst/>
          </a:prstGeom>
        </p:spPr>
        <p:txBody>
          <a:bodyPr/>
          <a:lstStyle>
            <a:lvl1pPr>
              <a:defRPr sz="6900" cap="small"/>
            </a:lvl1pPr>
          </a:lstStyle>
          <a:p>
            <a:r>
              <a:t>Escopo</a:t>
            </a:r>
          </a:p>
        </p:txBody>
      </p:sp>
      <p:sp>
        <p:nvSpPr>
          <p:cNvPr id="181" name="Aplica-se ao setor publico e privado…"/>
          <p:cNvSpPr txBox="1">
            <a:spLocks noGrp="1"/>
          </p:cNvSpPr>
          <p:nvPr>
            <p:ph type="body" idx="1"/>
          </p:nvPr>
        </p:nvSpPr>
        <p:spPr>
          <a:prstGeom prst="rect">
            <a:avLst/>
          </a:prstGeom>
        </p:spPr>
        <p:txBody>
          <a:bodyPr/>
          <a:lstStyle/>
          <a:p>
            <a:pPr marL="0" indent="0">
              <a:buSzTx/>
              <a:buNone/>
              <a:defRPr sz="2700" cap="small"/>
            </a:pPr>
            <a:r>
              <a:t>Aplica-se ao setor publico e privado</a:t>
            </a:r>
          </a:p>
          <a:p>
            <a:pPr marL="0" indent="0">
              <a:buSzTx/>
              <a:buNone/>
              <a:defRPr sz="2700" cap="small"/>
            </a:pPr>
            <a:r>
              <a:t>Aplica-se a qualquer tratamento de dados pessoais de pessoas naturais</a:t>
            </a:r>
          </a:p>
          <a:p>
            <a:pPr marL="0" lvl="5" indent="1143000" algn="just">
              <a:buSzTx/>
              <a:buNone/>
              <a:defRPr sz="2100" i="1" cap="small">
                <a:latin typeface="Helvetica"/>
                <a:ea typeface="Helvetica"/>
                <a:cs typeface="Helvetica"/>
                <a:sym typeface="Helvetica"/>
              </a:defRPr>
            </a:pPr>
            <a:r>
              <a:t>“por </a:t>
            </a:r>
            <a:r>
              <a:rPr>
                <a:solidFill>
                  <a:srgbClr val="FFFB00"/>
                </a:solidFill>
              </a:rPr>
              <a:t>tratamento de dados pessoais</a:t>
            </a:r>
            <a:r>
              <a:t> entende-se 'toda operação realizada com dados pessoais, como as que se referem a coleta, produção, recepção, classificação, utilização, acesso, reprodução, transmissão, distribuição, processamento, arquivamento, armazenamento, eliminação, avaliação ou controle da informação, modificação, comunicação, transferência, difusão ou extração.'”</a:t>
            </a:r>
          </a:p>
          <a:p>
            <a:pPr marL="0" indent="0">
              <a:buSzTx/>
              <a:buNone/>
              <a:defRPr sz="2700" cap="small"/>
            </a:pPr>
            <a:r>
              <a:t>Aplicabilidade à internet?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Escopo"/>
          <p:cNvSpPr txBox="1">
            <a:spLocks noGrp="1"/>
          </p:cNvSpPr>
          <p:nvPr>
            <p:ph type="title"/>
          </p:nvPr>
        </p:nvSpPr>
        <p:spPr>
          <a:prstGeom prst="rect">
            <a:avLst/>
          </a:prstGeom>
        </p:spPr>
        <p:txBody>
          <a:bodyPr/>
          <a:lstStyle>
            <a:lvl1pPr>
              <a:defRPr sz="6900" cap="small"/>
            </a:lvl1pPr>
          </a:lstStyle>
          <a:p>
            <a:r>
              <a:t>Escopo</a:t>
            </a:r>
          </a:p>
        </p:txBody>
      </p:sp>
      <p:sp>
        <p:nvSpPr>
          <p:cNvPr id="184" name="Não se aplica em:…"/>
          <p:cNvSpPr txBox="1">
            <a:spLocks noGrp="1"/>
          </p:cNvSpPr>
          <p:nvPr>
            <p:ph type="body" idx="1"/>
          </p:nvPr>
        </p:nvSpPr>
        <p:spPr>
          <a:prstGeom prst="rect">
            <a:avLst/>
          </a:prstGeom>
        </p:spPr>
        <p:txBody>
          <a:bodyPr/>
          <a:lstStyle/>
          <a:p>
            <a:pPr marL="0" indent="0">
              <a:buSzTx/>
              <a:buNone/>
              <a:defRPr sz="2700" cap="small"/>
            </a:pPr>
            <a:r>
              <a:rPr>
                <a:solidFill>
                  <a:srgbClr val="FFFB00"/>
                </a:solidFill>
              </a:rPr>
              <a:t>Não se aplica</a:t>
            </a:r>
            <a:r>
              <a:t> em:</a:t>
            </a:r>
          </a:p>
          <a:p>
            <a:pPr marL="0" indent="0">
              <a:buSzTx/>
              <a:buNone/>
              <a:defRPr sz="2700" cap="small"/>
            </a:pPr>
            <a:r>
              <a:t>- tratamentos por pessoa natural para </a:t>
            </a:r>
            <a:r>
              <a:rPr>
                <a:solidFill>
                  <a:srgbClr val="FFFB00"/>
                </a:solidFill>
              </a:rPr>
              <a:t>fins exclusivamente pessoais</a:t>
            </a:r>
            <a:r>
              <a:t>; </a:t>
            </a:r>
          </a:p>
          <a:p>
            <a:pPr marL="0" indent="0">
              <a:buSzTx/>
              <a:buNone/>
              <a:defRPr sz="2700" cap="small"/>
            </a:pPr>
            <a:r>
              <a:t>- Tratamentos para fins exclusivamente </a:t>
            </a:r>
            <a:r>
              <a:rPr>
                <a:solidFill>
                  <a:srgbClr val="FFFB00"/>
                </a:solidFill>
              </a:rPr>
              <a:t>jornalísticos, artísticosou acadêmi cos</a:t>
            </a:r>
            <a:r>
              <a:t>; </a:t>
            </a:r>
          </a:p>
          <a:p>
            <a:pPr marL="0" indent="0">
              <a:buSzTx/>
              <a:buNone/>
              <a:defRPr sz="2700" cap="small"/>
            </a:pPr>
            <a:r>
              <a:t>- Tratamentos para fins exclusivos de </a:t>
            </a:r>
            <a:r>
              <a:rPr>
                <a:solidFill>
                  <a:srgbClr val="FFFB00"/>
                </a:solidFill>
              </a:rPr>
              <a:t>segurança</a:t>
            </a:r>
            <a:r>
              <a:t> pública, defesa nacional, segurança do Estado, ou atividades de investigação e repressão de infrações penais.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Definições"/>
          <p:cNvSpPr txBox="1">
            <a:spLocks noGrp="1"/>
          </p:cNvSpPr>
          <p:nvPr>
            <p:ph type="title"/>
          </p:nvPr>
        </p:nvSpPr>
        <p:spPr>
          <a:prstGeom prst="rect">
            <a:avLst/>
          </a:prstGeom>
        </p:spPr>
        <p:txBody>
          <a:bodyPr/>
          <a:lstStyle>
            <a:lvl1pPr>
              <a:defRPr sz="6900" cap="small"/>
            </a:lvl1pPr>
          </a:lstStyle>
          <a:p>
            <a:r>
              <a:t>Definições</a:t>
            </a:r>
          </a:p>
        </p:txBody>
      </p:sp>
      <p:sp>
        <p:nvSpPr>
          <p:cNvPr id="187" name="Dado pessoal: dado relacionado à pessoa natural identificada ou identificável;…"/>
          <p:cNvSpPr txBox="1">
            <a:spLocks noGrp="1"/>
          </p:cNvSpPr>
          <p:nvPr>
            <p:ph type="body" idx="1"/>
          </p:nvPr>
        </p:nvSpPr>
        <p:spPr>
          <a:prstGeom prst="rect">
            <a:avLst/>
          </a:prstGeom>
        </p:spPr>
        <p:txBody>
          <a:bodyPr/>
          <a:lstStyle/>
          <a:p>
            <a:pPr marL="0" indent="0" defTabSz="578358">
              <a:spcBef>
                <a:spcPts val="4100"/>
              </a:spcBef>
              <a:buSzTx/>
              <a:buNone/>
              <a:defRPr sz="2673" cap="small"/>
            </a:pPr>
            <a:r>
              <a:rPr>
                <a:solidFill>
                  <a:srgbClr val="FFFB00"/>
                </a:solidFill>
              </a:rPr>
              <a:t>Dado pessoal</a:t>
            </a:r>
            <a:r>
              <a:t>: dado relacionado à pessoa natural identificada ou identificável; </a:t>
            </a:r>
          </a:p>
          <a:p>
            <a:pPr marL="0" indent="0" defTabSz="578358">
              <a:spcBef>
                <a:spcPts val="4100"/>
              </a:spcBef>
              <a:buSzTx/>
              <a:buNone/>
              <a:defRPr sz="2673" cap="small"/>
            </a:pPr>
            <a:r>
              <a:rPr>
                <a:solidFill>
                  <a:srgbClr val="FFFB00"/>
                </a:solidFill>
              </a:rPr>
              <a:t>Dados anonimizados</a:t>
            </a:r>
            <a:r>
              <a:t>: dados pessoais relativos a um titular que não possa ser identificado, considerando a utilização de meios técnicos razoáveis e disponíveis na ocasião de seu tratamento; </a:t>
            </a:r>
          </a:p>
          <a:p>
            <a:pPr marL="0" indent="0" defTabSz="578358">
              <a:spcBef>
                <a:spcPts val="4100"/>
              </a:spcBef>
              <a:buSzTx/>
              <a:buNone/>
              <a:defRPr sz="2673" cap="small"/>
            </a:pPr>
            <a:r>
              <a:rPr>
                <a:solidFill>
                  <a:srgbClr val="FFFB00"/>
                </a:solidFill>
              </a:rPr>
              <a:t>Anonimização</a:t>
            </a:r>
            <a:r>
              <a:t>: utilização de meios técnicos razoáveis e disponíveis no momento do tratamento, por meio dos quais um dado perde a possibilidade de associação, direta ou indireta, a um indivíduo; </a:t>
            </a:r>
            <a:endParaRPr sz="1188">
              <a:latin typeface="Times"/>
              <a:ea typeface="Times"/>
              <a:cs typeface="Times"/>
              <a:sym typeface="Times"/>
            </a:endParaRPr>
          </a:p>
          <a:p>
            <a:pPr marL="0" indent="0" defTabSz="578358">
              <a:spcBef>
                <a:spcPts val="4100"/>
              </a:spcBef>
              <a:buSzTx/>
              <a:buNone/>
              <a:defRPr sz="2673" cap="small"/>
            </a:pPr>
            <a: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Dados anonimizados"/>
          <p:cNvSpPr txBox="1">
            <a:spLocks noGrp="1"/>
          </p:cNvSpPr>
          <p:nvPr>
            <p:ph type="title"/>
          </p:nvPr>
        </p:nvSpPr>
        <p:spPr>
          <a:prstGeom prst="rect">
            <a:avLst/>
          </a:prstGeom>
        </p:spPr>
        <p:txBody>
          <a:bodyPr/>
          <a:lstStyle>
            <a:lvl1pPr>
              <a:defRPr sz="6900" cap="small"/>
            </a:lvl1pPr>
          </a:lstStyle>
          <a:p>
            <a:r>
              <a:t>Dados anonimizados</a:t>
            </a:r>
          </a:p>
        </p:txBody>
      </p:sp>
      <p:sp>
        <p:nvSpPr>
          <p:cNvPr id="190" name="Serão considerados dados pessoais quando…"/>
          <p:cNvSpPr txBox="1">
            <a:spLocks noGrp="1"/>
          </p:cNvSpPr>
          <p:nvPr>
            <p:ph type="body" idx="1"/>
          </p:nvPr>
        </p:nvSpPr>
        <p:spPr>
          <a:prstGeom prst="rect">
            <a:avLst/>
          </a:prstGeom>
        </p:spPr>
        <p:txBody>
          <a:bodyPr/>
          <a:lstStyle/>
          <a:p>
            <a:pPr marL="0" indent="0">
              <a:buSzTx/>
              <a:buNone/>
              <a:defRPr sz="2700" cap="small"/>
            </a:pPr>
            <a:r>
              <a:rPr>
                <a:solidFill>
                  <a:srgbClr val="FFFB00"/>
                </a:solidFill>
              </a:rPr>
              <a:t>Serão considerados dados pessoais</a:t>
            </a:r>
            <a:r>
              <a:rPr>
                <a:solidFill>
                  <a:srgbClr val="0096FF"/>
                </a:solidFill>
              </a:rPr>
              <a:t> </a:t>
            </a:r>
            <a:r>
              <a:t>quando </a:t>
            </a:r>
          </a:p>
          <a:p>
            <a:pPr marL="0" indent="0">
              <a:buSzTx/>
              <a:buNone/>
              <a:defRPr sz="2700" cap="small"/>
            </a:pPr>
            <a:r>
              <a:t>- o processo de anonimização ao qual foram submetidos for </a:t>
            </a:r>
            <a:r>
              <a:rPr>
                <a:solidFill>
                  <a:srgbClr val="FFFB00"/>
                </a:solidFill>
              </a:rPr>
              <a:t>revertido</a:t>
            </a:r>
            <a:r>
              <a:t> ou quando, com </a:t>
            </a:r>
            <a:r>
              <a:rPr>
                <a:solidFill>
                  <a:srgbClr val="FFFB00"/>
                </a:solidFill>
              </a:rPr>
              <a:t>esforços razoáveis</a:t>
            </a:r>
            <a:r>
              <a:t>, puder ser revertido. </a:t>
            </a:r>
          </a:p>
          <a:p>
            <a:pPr marL="0" indent="0">
              <a:buSzTx/>
              <a:buNone/>
              <a:defRPr sz="2700" cap="small"/>
            </a:pPr>
            <a:r>
              <a:t>- Se forem utilizados para a formação do </a:t>
            </a:r>
            <a:r>
              <a:rPr>
                <a:solidFill>
                  <a:srgbClr val="FFFB00"/>
                </a:solidFill>
              </a:rPr>
              <a:t>perfil comportamental</a:t>
            </a:r>
            <a:r>
              <a:t> de uma determinada pessoa natural, ainda que não identificada. </a:t>
            </a:r>
          </a:p>
          <a:p>
            <a:pPr marL="0" indent="0">
              <a:buSzTx/>
              <a:buNone/>
              <a:defRPr sz="2700" cap="small"/>
            </a:pPr>
            <a:r>
              <a:t>órgão competente poderá dispor sobre padrões e técnicas utilizadas em processos de anonimização</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Definições"/>
          <p:cNvSpPr txBox="1">
            <a:spLocks noGrp="1"/>
          </p:cNvSpPr>
          <p:nvPr>
            <p:ph type="title"/>
          </p:nvPr>
        </p:nvSpPr>
        <p:spPr>
          <a:prstGeom prst="rect">
            <a:avLst/>
          </a:prstGeom>
        </p:spPr>
        <p:txBody>
          <a:bodyPr/>
          <a:lstStyle>
            <a:lvl1pPr>
              <a:defRPr sz="6900" cap="small"/>
            </a:lvl1pPr>
          </a:lstStyle>
          <a:p>
            <a:r>
              <a:t>Definições</a:t>
            </a:r>
          </a:p>
        </p:txBody>
      </p:sp>
      <p:sp>
        <p:nvSpPr>
          <p:cNvPr id="193" name="Responsável: a pessoa natural ou jurídica, de direito público ou privado, a quem competem as decisões referentes ao tratamento de dados pessoais;…"/>
          <p:cNvSpPr txBox="1">
            <a:spLocks noGrp="1"/>
          </p:cNvSpPr>
          <p:nvPr>
            <p:ph type="body" idx="1"/>
          </p:nvPr>
        </p:nvSpPr>
        <p:spPr>
          <a:prstGeom prst="rect">
            <a:avLst/>
          </a:prstGeom>
        </p:spPr>
        <p:txBody>
          <a:bodyPr/>
          <a:lstStyle/>
          <a:p>
            <a:pPr marL="0" indent="0">
              <a:buSzTx/>
              <a:buNone/>
              <a:defRPr sz="2700" cap="small"/>
            </a:pPr>
            <a:r>
              <a:rPr>
                <a:solidFill>
                  <a:srgbClr val="FFFB00"/>
                </a:solidFill>
              </a:rPr>
              <a:t>Responsável</a:t>
            </a:r>
            <a:r>
              <a:t>: a pessoa natural ou jurídica, de direito público ou privado, a quem competem as decisões referentes ao tratamento de dados pessoais; </a:t>
            </a:r>
          </a:p>
          <a:p>
            <a:pPr marL="0" indent="0">
              <a:buSzTx/>
              <a:buNone/>
              <a:defRPr sz="2700" cap="small"/>
            </a:pPr>
            <a:r>
              <a:rPr>
                <a:solidFill>
                  <a:srgbClr val="FFFB00"/>
                </a:solidFill>
              </a:rPr>
              <a:t>Operador</a:t>
            </a:r>
            <a:r>
              <a:t>: a pessoa natural ou jurídica, de direito público ou privado, que realiza o tratamento de dados pessoais em nome do responsável;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rincípios"/>
          <p:cNvSpPr txBox="1">
            <a:spLocks noGrp="1"/>
          </p:cNvSpPr>
          <p:nvPr>
            <p:ph type="title"/>
          </p:nvPr>
        </p:nvSpPr>
        <p:spPr>
          <a:prstGeom prst="rect">
            <a:avLst/>
          </a:prstGeom>
        </p:spPr>
        <p:txBody>
          <a:bodyPr/>
          <a:lstStyle>
            <a:lvl1pPr>
              <a:defRPr sz="6900" cap="small"/>
            </a:lvl1pPr>
          </a:lstStyle>
          <a:p>
            <a:r>
              <a:t>Princípios</a:t>
            </a:r>
          </a:p>
        </p:txBody>
      </p:sp>
      <p:sp>
        <p:nvSpPr>
          <p:cNvPr id="196" name="Finalidade…"/>
          <p:cNvSpPr txBox="1">
            <a:spLocks noGrp="1"/>
          </p:cNvSpPr>
          <p:nvPr>
            <p:ph type="body" idx="1"/>
          </p:nvPr>
        </p:nvSpPr>
        <p:spPr>
          <a:prstGeom prst="rect">
            <a:avLst/>
          </a:prstGeom>
        </p:spPr>
        <p:txBody>
          <a:bodyPr/>
          <a:lstStyle/>
          <a:p>
            <a:pPr marL="0" indent="0" defTabSz="490727">
              <a:spcBef>
                <a:spcPts val="2400"/>
              </a:spcBef>
              <a:buSzTx/>
              <a:buNone/>
              <a:defRPr sz="2267" cap="small"/>
            </a:pPr>
            <a:r>
              <a:t>Finalidade</a:t>
            </a:r>
          </a:p>
          <a:p>
            <a:pPr marL="0" indent="0" defTabSz="490727">
              <a:spcBef>
                <a:spcPts val="2400"/>
              </a:spcBef>
              <a:buSzTx/>
              <a:buNone/>
              <a:defRPr sz="2267" cap="small"/>
            </a:pPr>
            <a:r>
              <a:t>Adequação</a:t>
            </a:r>
          </a:p>
          <a:p>
            <a:pPr marL="0" indent="0" defTabSz="490727">
              <a:spcBef>
                <a:spcPts val="2400"/>
              </a:spcBef>
              <a:buSzTx/>
              <a:buNone/>
              <a:defRPr sz="2267" cap="small"/>
            </a:pPr>
            <a:r>
              <a:t>Necessidade</a:t>
            </a:r>
          </a:p>
          <a:p>
            <a:pPr marL="0" indent="0" defTabSz="490727">
              <a:spcBef>
                <a:spcPts val="2400"/>
              </a:spcBef>
              <a:buSzTx/>
              <a:buNone/>
              <a:defRPr sz="2267" cap="small"/>
            </a:pPr>
            <a:r>
              <a:t>Livre acesso</a:t>
            </a:r>
          </a:p>
          <a:p>
            <a:pPr marL="0" indent="0" defTabSz="490727">
              <a:spcBef>
                <a:spcPts val="2400"/>
              </a:spcBef>
              <a:buSzTx/>
              <a:buNone/>
              <a:defRPr sz="2267" cap="small"/>
            </a:pPr>
            <a:r>
              <a:t>Qualidade</a:t>
            </a:r>
          </a:p>
          <a:p>
            <a:pPr marL="0" indent="0" defTabSz="490727">
              <a:spcBef>
                <a:spcPts val="2400"/>
              </a:spcBef>
              <a:buSzTx/>
              <a:buNone/>
              <a:defRPr sz="2267" cap="small"/>
            </a:pPr>
            <a:r>
              <a:t>Transparência</a:t>
            </a:r>
          </a:p>
          <a:p>
            <a:pPr marL="0" indent="0" defTabSz="490727">
              <a:spcBef>
                <a:spcPts val="2400"/>
              </a:spcBef>
              <a:buSzTx/>
              <a:buNone/>
              <a:defRPr sz="2267" cap="small"/>
            </a:pPr>
            <a:r>
              <a:t>Segurança</a:t>
            </a:r>
          </a:p>
          <a:p>
            <a:pPr marL="0" indent="0" defTabSz="490727">
              <a:spcBef>
                <a:spcPts val="2400"/>
              </a:spcBef>
              <a:buSzTx/>
              <a:buNone/>
              <a:defRPr sz="2267" cap="small"/>
            </a:pPr>
            <a:r>
              <a:t>Prevenção</a:t>
            </a:r>
          </a:p>
          <a:p>
            <a:pPr marL="0" indent="0" defTabSz="490727">
              <a:spcBef>
                <a:spcPts val="2400"/>
              </a:spcBef>
              <a:buSzTx/>
              <a:buNone/>
              <a:defRPr sz="2267" cap="small"/>
            </a:pPr>
            <a:r>
              <a:t>Não Discriminação</a:t>
            </a:r>
          </a:p>
          <a:p>
            <a:pPr marL="0" indent="0" defTabSz="490727">
              <a:spcBef>
                <a:spcPts val="2400"/>
              </a:spcBef>
              <a:buSzTx/>
              <a:buNone/>
              <a:defRPr sz="2267" cap="small"/>
            </a:pPr>
            <a:r>
              <a:t>responsabilização e prestação de contas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Legitimação para o tratamento de dados"/>
          <p:cNvSpPr txBox="1">
            <a:spLocks noGrp="1"/>
          </p:cNvSpPr>
          <p:nvPr>
            <p:ph type="title"/>
          </p:nvPr>
        </p:nvSpPr>
        <p:spPr>
          <a:prstGeom prst="rect">
            <a:avLst/>
          </a:prstGeom>
        </p:spPr>
        <p:txBody>
          <a:bodyPr/>
          <a:lstStyle>
            <a:lvl1pPr defTabSz="566674">
              <a:defRPr sz="6693" cap="small"/>
            </a:lvl1pPr>
          </a:lstStyle>
          <a:p>
            <a:r>
              <a:t>Legitimação para o tratamento de dados</a:t>
            </a:r>
          </a:p>
        </p:txBody>
      </p:sp>
      <p:sp>
        <p:nvSpPr>
          <p:cNvPr id="199" name="consentimento livre, informado e inequívoco;…"/>
          <p:cNvSpPr txBox="1">
            <a:spLocks noGrp="1"/>
          </p:cNvSpPr>
          <p:nvPr>
            <p:ph type="body" idx="1"/>
          </p:nvPr>
        </p:nvSpPr>
        <p:spPr>
          <a:prstGeom prst="rect">
            <a:avLst/>
          </a:prstGeom>
        </p:spPr>
        <p:txBody>
          <a:bodyPr/>
          <a:lstStyle/>
          <a:p>
            <a:pPr marL="0" indent="0" defTabSz="572516">
              <a:spcBef>
                <a:spcPts val="1900"/>
              </a:spcBef>
              <a:buSzTx/>
              <a:buNone/>
              <a:defRPr sz="2646" cap="small"/>
            </a:pPr>
            <a:endParaRPr/>
          </a:p>
          <a:p>
            <a:pPr marL="0" indent="0" defTabSz="572516">
              <a:spcBef>
                <a:spcPts val="1900"/>
              </a:spcBef>
              <a:buSzTx/>
              <a:buNone/>
              <a:defRPr sz="2646" cap="small"/>
            </a:pPr>
            <a:r>
              <a:rPr>
                <a:solidFill>
                  <a:srgbClr val="FFFB00"/>
                </a:solidFill>
              </a:rPr>
              <a:t>consentimento</a:t>
            </a:r>
            <a:r>
              <a:t> livre, informado e inequívoco; </a:t>
            </a:r>
          </a:p>
          <a:p>
            <a:pPr marL="0" indent="0" defTabSz="572516">
              <a:spcBef>
                <a:spcPts val="1900"/>
              </a:spcBef>
              <a:buSzTx/>
              <a:buNone/>
              <a:defRPr sz="2646" cap="small"/>
            </a:pPr>
            <a:r>
              <a:t>cumprimento de uma </a:t>
            </a:r>
            <a:r>
              <a:rPr>
                <a:solidFill>
                  <a:srgbClr val="FFFB00"/>
                </a:solidFill>
              </a:rPr>
              <a:t>obrigação legal</a:t>
            </a:r>
            <a:r>
              <a:t> pelo responsável; </a:t>
            </a:r>
          </a:p>
          <a:p>
            <a:pPr marL="0" indent="0" defTabSz="572516">
              <a:spcBef>
                <a:spcPts val="1900"/>
              </a:spcBef>
              <a:buSzTx/>
              <a:buNone/>
              <a:defRPr sz="2646" cap="small"/>
            </a:pPr>
            <a:r>
              <a:t>pela </a:t>
            </a:r>
            <a:r>
              <a:rPr>
                <a:solidFill>
                  <a:srgbClr val="FFFB00"/>
                </a:solidFill>
              </a:rPr>
              <a:t>administração pública</a:t>
            </a:r>
            <a:r>
              <a:t> exercício de direitos ou deveres;</a:t>
            </a:r>
          </a:p>
          <a:p>
            <a:pPr marL="0" indent="0" defTabSz="572516">
              <a:spcBef>
                <a:spcPts val="1900"/>
              </a:spcBef>
              <a:buSzTx/>
              <a:buNone/>
              <a:defRPr sz="2646" cap="small"/>
            </a:pPr>
            <a:r>
              <a:rPr>
                <a:solidFill>
                  <a:srgbClr val="FFFB00"/>
                </a:solidFill>
              </a:rPr>
              <a:t>pesquisa</a:t>
            </a:r>
            <a:r>
              <a:t> histórica, científica ou estatística; </a:t>
            </a:r>
          </a:p>
          <a:p>
            <a:pPr marL="0" indent="0" defTabSz="572516">
              <a:spcBef>
                <a:spcPts val="1900"/>
              </a:spcBef>
              <a:buSzTx/>
              <a:buNone/>
              <a:defRPr sz="2646" cap="small"/>
            </a:pPr>
            <a:r>
              <a:t>para a proteção da </a:t>
            </a:r>
            <a:r>
              <a:rPr>
                <a:solidFill>
                  <a:srgbClr val="FFFB00"/>
                </a:solidFill>
              </a:rPr>
              <a:t>vida</a:t>
            </a:r>
            <a:r>
              <a:t> e tutela da </a:t>
            </a:r>
            <a:r>
              <a:rPr>
                <a:solidFill>
                  <a:srgbClr val="FFFB00"/>
                </a:solidFill>
              </a:rPr>
              <a:t>saúde</a:t>
            </a:r>
            <a:r>
              <a:t>;</a:t>
            </a:r>
          </a:p>
          <a:p>
            <a:pPr marL="0" indent="0" defTabSz="572516">
              <a:spcBef>
                <a:spcPts val="1900"/>
              </a:spcBef>
              <a:buSzTx/>
              <a:buNone/>
              <a:defRPr sz="2646" cap="small"/>
            </a:pPr>
            <a:r>
              <a:t>necessário para a execução de um </a:t>
            </a:r>
            <a:r>
              <a:rPr>
                <a:solidFill>
                  <a:srgbClr val="FFFB00"/>
                </a:solidFill>
              </a:rPr>
              <a:t>contrato</a:t>
            </a:r>
            <a:r>
              <a:t>;</a:t>
            </a:r>
          </a:p>
          <a:p>
            <a:pPr marL="0" indent="0" defTabSz="572516">
              <a:spcBef>
                <a:spcPts val="1900"/>
              </a:spcBef>
              <a:buSzTx/>
              <a:buNone/>
              <a:defRPr sz="2646" cap="small"/>
            </a:pPr>
            <a:r>
              <a:t>exercício regular de direitos em </a:t>
            </a:r>
            <a:r>
              <a:rPr>
                <a:solidFill>
                  <a:srgbClr val="FFFB00"/>
                </a:solidFill>
              </a:rPr>
              <a:t>processo</a:t>
            </a:r>
            <a:r>
              <a:t> judicial ou administrativo;</a:t>
            </a:r>
          </a:p>
          <a:p>
            <a:pPr marL="0" indent="0" defTabSz="572516">
              <a:spcBef>
                <a:spcPts val="1900"/>
              </a:spcBef>
              <a:buSzTx/>
              <a:buNone/>
              <a:defRPr sz="2646" cap="small"/>
            </a:pPr>
            <a:r>
              <a:t>se necessário para atender aos </a:t>
            </a:r>
            <a:r>
              <a:rPr>
                <a:solidFill>
                  <a:srgbClr val="FFFB00"/>
                </a:solidFill>
              </a:rPr>
              <a:t>interesses legítimos</a:t>
            </a:r>
            <a:r>
              <a:t> do responsável</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onsentimento"/>
          <p:cNvSpPr txBox="1">
            <a:spLocks noGrp="1"/>
          </p:cNvSpPr>
          <p:nvPr>
            <p:ph type="title"/>
          </p:nvPr>
        </p:nvSpPr>
        <p:spPr>
          <a:prstGeom prst="rect">
            <a:avLst/>
          </a:prstGeom>
        </p:spPr>
        <p:txBody>
          <a:bodyPr/>
          <a:lstStyle>
            <a:lvl1pPr>
              <a:defRPr sz="6900" cap="small"/>
            </a:lvl1pPr>
          </a:lstStyle>
          <a:p>
            <a:r>
              <a:t>Consentimento</a:t>
            </a:r>
          </a:p>
        </p:txBody>
      </p:sp>
      <p:sp>
        <p:nvSpPr>
          <p:cNvPr id="202" name="livre, informado e inequívoco;…"/>
          <p:cNvSpPr txBox="1">
            <a:spLocks noGrp="1"/>
          </p:cNvSpPr>
          <p:nvPr>
            <p:ph type="body" idx="1"/>
          </p:nvPr>
        </p:nvSpPr>
        <p:spPr>
          <a:prstGeom prst="rect">
            <a:avLst/>
          </a:prstGeom>
        </p:spPr>
        <p:txBody>
          <a:bodyPr/>
          <a:lstStyle/>
          <a:p>
            <a:pPr marL="0" indent="0">
              <a:spcBef>
                <a:spcPts val="2000"/>
              </a:spcBef>
              <a:buSzTx/>
              <a:buNone/>
              <a:defRPr sz="2800" cap="small"/>
            </a:pPr>
            <a:r>
              <a:t>livre, informado e inequívoco; </a:t>
            </a:r>
          </a:p>
          <a:p>
            <a:pPr marL="0" indent="0">
              <a:spcBef>
                <a:spcPts val="2000"/>
              </a:spcBef>
              <a:buSzTx/>
              <a:buNone/>
              <a:defRPr sz="2800" cap="small"/>
            </a:pPr>
            <a:r>
              <a:t>por qualquer meio;</a:t>
            </a:r>
          </a:p>
          <a:p>
            <a:pPr marL="0" indent="0">
              <a:spcBef>
                <a:spcPts val="2000"/>
              </a:spcBef>
              <a:buSzTx/>
              <a:buNone/>
              <a:defRPr sz="2800" cap="small"/>
            </a:pPr>
            <a:r>
              <a:t>ônus da prova é do responsável;</a:t>
            </a:r>
          </a:p>
          <a:p>
            <a:pPr marL="0" indent="0">
              <a:spcBef>
                <a:spcPts val="2000"/>
              </a:spcBef>
              <a:buSzTx/>
              <a:buNone/>
              <a:defRPr sz="2800" cap="small"/>
            </a:pPr>
            <a:r>
              <a:t>revogável;</a:t>
            </a:r>
          </a:p>
          <a:p>
            <a:pPr marL="0" indent="0">
              <a:spcBef>
                <a:spcPts val="2000"/>
              </a:spcBef>
              <a:buSzTx/>
              <a:buNone/>
              <a:defRPr sz="2800" cap="small"/>
            </a:pPr>
            <a:r>
              <a:t>expresso e informado para dados sensíveis.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122 países possuem leis gerais de proteção de dados pessoais"/>
          <p:cNvSpPr txBox="1">
            <a:spLocks noGrp="1"/>
          </p:cNvSpPr>
          <p:nvPr>
            <p:ph type="body" sz="quarter" idx="1"/>
          </p:nvPr>
        </p:nvSpPr>
        <p:spPr>
          <a:xfrm>
            <a:off x="952500" y="703243"/>
            <a:ext cx="11099800" cy="1260514"/>
          </a:xfrm>
          <a:prstGeom prst="rect">
            <a:avLst/>
          </a:prstGeom>
        </p:spPr>
        <p:txBody>
          <a:bodyPr/>
          <a:lstStyle>
            <a:lvl1pPr marL="0" indent="0" algn="ctr">
              <a:buSzTx/>
              <a:buNone/>
              <a:defRPr sz="3200" cap="small"/>
            </a:lvl1pPr>
          </a:lstStyle>
          <a:p>
            <a:r>
              <a:t>122 países possuem leis gerais de proteção de dados pessoais</a:t>
            </a:r>
          </a:p>
        </p:txBody>
      </p:sp>
      <p:pic>
        <p:nvPicPr>
          <p:cNvPr id="149" name="Immagine" descr="Immagine"/>
          <p:cNvPicPr>
            <a:picLocks noChangeAspect="1"/>
          </p:cNvPicPr>
          <p:nvPr/>
        </p:nvPicPr>
        <p:blipFill>
          <a:blip r:embed="rId2">
            <a:extLst/>
          </a:blip>
          <a:stretch>
            <a:fillRect/>
          </a:stretch>
        </p:blipFill>
        <p:spPr>
          <a:xfrm>
            <a:off x="544869" y="1853229"/>
            <a:ext cx="11915062" cy="6655882"/>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Legítimo interesse"/>
          <p:cNvSpPr txBox="1">
            <a:spLocks noGrp="1"/>
          </p:cNvSpPr>
          <p:nvPr>
            <p:ph type="title"/>
          </p:nvPr>
        </p:nvSpPr>
        <p:spPr>
          <a:prstGeom prst="rect">
            <a:avLst/>
          </a:prstGeom>
        </p:spPr>
        <p:txBody>
          <a:bodyPr/>
          <a:lstStyle>
            <a:lvl1pPr>
              <a:defRPr sz="6900" cap="small"/>
            </a:lvl1pPr>
          </a:lstStyle>
          <a:p>
            <a:r>
              <a:t>Legítimo interesse</a:t>
            </a:r>
          </a:p>
        </p:txBody>
      </p:sp>
      <p:sp>
        <p:nvSpPr>
          <p:cNvPr id="205" name="responsável trata os dados para fins legítimos e concretos…"/>
          <p:cNvSpPr txBox="1">
            <a:spLocks noGrp="1"/>
          </p:cNvSpPr>
          <p:nvPr>
            <p:ph type="body" idx="1"/>
          </p:nvPr>
        </p:nvSpPr>
        <p:spPr>
          <a:prstGeom prst="rect">
            <a:avLst/>
          </a:prstGeom>
        </p:spPr>
        <p:txBody>
          <a:bodyPr/>
          <a:lstStyle/>
          <a:p>
            <a:pPr marL="0" indent="0">
              <a:spcBef>
                <a:spcPts val="2000"/>
              </a:spcBef>
              <a:buSzTx/>
              <a:buNone/>
              <a:defRPr sz="2800" cap="small"/>
            </a:pPr>
            <a:r>
              <a:t>responsável trata os dados para fins legítimos e concretos</a:t>
            </a:r>
          </a:p>
          <a:p>
            <a:pPr marL="0" indent="0">
              <a:spcBef>
                <a:spcPts val="2000"/>
              </a:spcBef>
              <a:buSzTx/>
              <a:buNone/>
              <a:defRPr sz="2800" cap="small"/>
            </a:pPr>
            <a:r>
              <a:t>o interesse no tratamento não é proporcional a uma respectiva diminuição dos direitos dos titulares dos dados</a:t>
            </a:r>
          </a:p>
          <a:p>
            <a:pPr marL="0" indent="0">
              <a:spcBef>
                <a:spcPts val="2000"/>
              </a:spcBef>
              <a:buSzTx/>
              <a:buNone/>
              <a:defRPr sz="2800" cap="small"/>
            </a:pPr>
            <a:r>
              <a:t>Exemplo: a utilização de dados pessoais em ferramentas e procedimentos que visam a aumentar a segurança da informação em sistemas informáticos.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Direitos"/>
          <p:cNvSpPr txBox="1">
            <a:spLocks noGrp="1"/>
          </p:cNvSpPr>
          <p:nvPr>
            <p:ph type="title"/>
          </p:nvPr>
        </p:nvSpPr>
        <p:spPr>
          <a:prstGeom prst="rect">
            <a:avLst/>
          </a:prstGeom>
        </p:spPr>
        <p:txBody>
          <a:bodyPr/>
          <a:lstStyle>
            <a:lvl1pPr>
              <a:defRPr sz="6900" cap="small"/>
            </a:lvl1pPr>
          </a:lstStyle>
          <a:p>
            <a:r>
              <a:t>Direitos</a:t>
            </a:r>
          </a:p>
        </p:txBody>
      </p:sp>
      <p:sp>
        <p:nvSpPr>
          <p:cNvPr id="208" name="Acesso…"/>
          <p:cNvSpPr txBox="1">
            <a:spLocks noGrp="1"/>
          </p:cNvSpPr>
          <p:nvPr>
            <p:ph type="body" idx="1"/>
          </p:nvPr>
        </p:nvSpPr>
        <p:spPr>
          <a:prstGeom prst="rect">
            <a:avLst/>
          </a:prstGeom>
        </p:spPr>
        <p:txBody>
          <a:bodyPr/>
          <a:lstStyle/>
          <a:p>
            <a:pPr marL="0" indent="0">
              <a:spcBef>
                <a:spcPts val="2000"/>
              </a:spcBef>
              <a:buSzTx/>
              <a:buNone/>
              <a:defRPr sz="2700" cap="small"/>
            </a:pPr>
            <a:r>
              <a:t>Acesso</a:t>
            </a:r>
          </a:p>
          <a:p>
            <a:pPr marL="0" indent="0">
              <a:spcBef>
                <a:spcPts val="2000"/>
              </a:spcBef>
              <a:buSzTx/>
              <a:buNone/>
              <a:defRPr sz="2700" cap="small"/>
            </a:pPr>
            <a:r>
              <a:t>Retificação</a:t>
            </a:r>
          </a:p>
          <a:p>
            <a:pPr marL="0" indent="0">
              <a:spcBef>
                <a:spcPts val="2000"/>
              </a:spcBef>
              <a:buSzTx/>
              <a:buNone/>
              <a:defRPr sz="2700" cap="small"/>
            </a:pPr>
            <a:r>
              <a:t>Cancelamento</a:t>
            </a:r>
          </a:p>
          <a:p>
            <a:pPr marL="0" indent="0">
              <a:spcBef>
                <a:spcPts val="2000"/>
              </a:spcBef>
              <a:buSzTx/>
              <a:buNone/>
              <a:defRPr sz="2700" cap="small"/>
            </a:pPr>
            <a:r>
              <a:t>Oposição</a:t>
            </a:r>
          </a:p>
          <a:p>
            <a:pPr marL="0" indent="0">
              <a:spcBef>
                <a:spcPts val="2000"/>
              </a:spcBef>
              <a:buSzTx/>
              <a:buNone/>
              <a:defRPr sz="2700" cap="small"/>
            </a:pPr>
            <a:r>
              <a:t>Portabilidade</a:t>
            </a:r>
          </a:p>
          <a:p>
            <a:pPr marL="0" indent="0">
              <a:spcBef>
                <a:spcPts val="2000"/>
              </a:spcBef>
              <a:buSzTx/>
              <a:buNone/>
              <a:defRPr sz="2700" cap="small"/>
            </a:pPr>
            <a:r>
              <a:t>Bloqueio</a:t>
            </a:r>
          </a:p>
          <a:p>
            <a:pPr marL="0" indent="0">
              <a:spcBef>
                <a:spcPts val="2000"/>
              </a:spcBef>
              <a:buSzTx/>
              <a:buNone/>
              <a:defRPr sz="2700" cap="small"/>
            </a:pPr>
            <a:r>
              <a:t>Anonimização</a:t>
            </a:r>
          </a:p>
          <a:p>
            <a:pPr marL="0" indent="0">
              <a:spcBef>
                <a:spcPts val="2000"/>
              </a:spcBef>
              <a:buSzTx/>
              <a:buNone/>
              <a:defRPr sz="2700" cap="small"/>
            </a:pPr>
            <a:r>
              <a:t>Informação</a:t>
            </a:r>
          </a:p>
          <a:p>
            <a:pPr marL="0" indent="0">
              <a:spcBef>
                <a:spcPts val="2000"/>
              </a:spcBef>
              <a:buSzTx/>
              <a:buNone/>
              <a:defRPr sz="2700" cap="small"/>
            </a:pPr>
            <a:r>
              <a:t>Revogação do consentimento</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etor Público"/>
          <p:cNvSpPr txBox="1">
            <a:spLocks noGrp="1"/>
          </p:cNvSpPr>
          <p:nvPr>
            <p:ph type="title"/>
          </p:nvPr>
        </p:nvSpPr>
        <p:spPr>
          <a:prstGeom prst="rect">
            <a:avLst/>
          </a:prstGeom>
        </p:spPr>
        <p:txBody>
          <a:bodyPr/>
          <a:lstStyle>
            <a:lvl1pPr>
              <a:defRPr sz="6900" cap="small"/>
            </a:lvl1pPr>
          </a:lstStyle>
          <a:p>
            <a:r>
              <a:t>Setor Público</a:t>
            </a:r>
          </a:p>
        </p:txBody>
      </p:sp>
      <p:sp>
        <p:nvSpPr>
          <p:cNvPr id="211" name="Não há tratamento diferenciado, apenas algumas especificações:…"/>
          <p:cNvSpPr txBox="1">
            <a:spLocks noGrp="1"/>
          </p:cNvSpPr>
          <p:nvPr>
            <p:ph type="body" idx="1"/>
          </p:nvPr>
        </p:nvSpPr>
        <p:spPr>
          <a:prstGeom prst="rect">
            <a:avLst/>
          </a:prstGeom>
        </p:spPr>
        <p:txBody>
          <a:bodyPr/>
          <a:lstStyle/>
          <a:p>
            <a:pPr marL="0" indent="0">
              <a:spcBef>
                <a:spcPts val="2000"/>
              </a:spcBef>
              <a:buSzTx/>
              <a:buNone/>
              <a:defRPr sz="2700" cap="small"/>
            </a:pPr>
            <a:r>
              <a:t>Não há tratamento diferenciado, apenas algumas </a:t>
            </a:r>
            <a:r>
              <a:rPr>
                <a:solidFill>
                  <a:srgbClr val="FFFB00"/>
                </a:solidFill>
              </a:rPr>
              <a:t>especificações</a:t>
            </a:r>
            <a:r>
              <a:t>:</a:t>
            </a:r>
          </a:p>
          <a:p>
            <a:pPr marL="0" indent="0">
              <a:spcBef>
                <a:spcPts val="2000"/>
              </a:spcBef>
              <a:buSzTx/>
              <a:buNone/>
              <a:defRPr sz="2700" cap="small"/>
            </a:pPr>
            <a:r>
              <a:t>- Em diversos casos </a:t>
            </a:r>
            <a:r>
              <a:rPr>
                <a:solidFill>
                  <a:srgbClr val="FFFB00"/>
                </a:solidFill>
              </a:rPr>
              <a:t>não</a:t>
            </a:r>
            <a:r>
              <a:t> é necessário o </a:t>
            </a:r>
            <a:r>
              <a:rPr>
                <a:solidFill>
                  <a:srgbClr val="FFFB00"/>
                </a:solidFill>
              </a:rPr>
              <a:t>consentimento</a:t>
            </a:r>
            <a:r>
              <a:t>;</a:t>
            </a:r>
          </a:p>
          <a:p>
            <a:pPr marL="0" indent="0">
              <a:spcBef>
                <a:spcPts val="2000"/>
              </a:spcBef>
              <a:buSzTx/>
              <a:buNone/>
              <a:defRPr sz="2700" cap="small"/>
            </a:pPr>
            <a:r>
              <a:t>- A </a:t>
            </a:r>
            <a:r>
              <a:rPr>
                <a:solidFill>
                  <a:srgbClr val="FFFB00"/>
                </a:solidFill>
              </a:rPr>
              <a:t>transparência</a:t>
            </a:r>
            <a:r>
              <a:t> é reforçada;</a:t>
            </a:r>
          </a:p>
          <a:p>
            <a:pPr marL="0" indent="0">
              <a:spcBef>
                <a:spcPts val="2000"/>
              </a:spcBef>
              <a:buSzTx/>
              <a:buNone/>
              <a:defRPr sz="2700" cap="small"/>
            </a:pPr>
            <a:r>
              <a:t>- existe sempre um </a:t>
            </a:r>
            <a:r>
              <a:rPr>
                <a:solidFill>
                  <a:srgbClr val="FFFB00"/>
                </a:solidFill>
              </a:rPr>
              <a:t>encarregado</a:t>
            </a:r>
            <a:r>
              <a:t>;</a:t>
            </a:r>
          </a:p>
          <a:p>
            <a:pPr marL="0" indent="0">
              <a:spcBef>
                <a:spcPts val="2000"/>
              </a:spcBef>
              <a:buSzTx/>
              <a:buNone/>
              <a:defRPr sz="2700" cap="small"/>
            </a:pPr>
            <a:r>
              <a:t>- regras sobre </a:t>
            </a:r>
            <a:r>
              <a:rPr>
                <a:solidFill>
                  <a:srgbClr val="FFFB00"/>
                </a:solidFill>
              </a:rPr>
              <a:t>fluxo de dados</a:t>
            </a:r>
            <a:r>
              <a:t> entre diferentes sujeitos públicos e/ou privados.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ransferência Internacional de dados pessoais"/>
          <p:cNvSpPr txBox="1">
            <a:spLocks noGrp="1"/>
          </p:cNvSpPr>
          <p:nvPr>
            <p:ph type="title"/>
          </p:nvPr>
        </p:nvSpPr>
        <p:spPr>
          <a:prstGeom prst="rect">
            <a:avLst/>
          </a:prstGeom>
        </p:spPr>
        <p:txBody>
          <a:bodyPr/>
          <a:lstStyle>
            <a:lvl1pPr defTabSz="549148">
              <a:defRPr sz="6486" cap="small"/>
            </a:lvl1pPr>
          </a:lstStyle>
          <a:p>
            <a:r>
              <a:t>Transferência Internacional de dados pessoais</a:t>
            </a:r>
          </a:p>
        </p:txBody>
      </p:sp>
      <p:sp>
        <p:nvSpPr>
          <p:cNvPr id="214" name="É possível com:…"/>
          <p:cNvSpPr txBox="1">
            <a:spLocks noGrp="1"/>
          </p:cNvSpPr>
          <p:nvPr>
            <p:ph type="body" idx="1"/>
          </p:nvPr>
        </p:nvSpPr>
        <p:spPr>
          <a:prstGeom prst="rect">
            <a:avLst/>
          </a:prstGeom>
        </p:spPr>
        <p:txBody>
          <a:bodyPr/>
          <a:lstStyle/>
          <a:p>
            <a:pPr marL="0" indent="0">
              <a:spcBef>
                <a:spcPts val="2000"/>
              </a:spcBef>
              <a:buSzTx/>
              <a:buNone/>
              <a:defRPr sz="2700" cap="small"/>
            </a:pPr>
            <a:r>
              <a:t>É possível com:</a:t>
            </a:r>
          </a:p>
          <a:p>
            <a:pPr marL="0" indent="0">
              <a:spcBef>
                <a:spcPts val="2000"/>
              </a:spcBef>
              <a:buSzTx/>
              <a:buNone/>
              <a:defRPr sz="2700" cap="small"/>
            </a:pPr>
            <a:r>
              <a:t>- Adequação;</a:t>
            </a:r>
          </a:p>
          <a:p>
            <a:pPr marL="0" indent="0">
              <a:spcBef>
                <a:spcPts val="2000"/>
              </a:spcBef>
              <a:buSzTx/>
              <a:buNone/>
              <a:defRPr sz="2700" cap="small"/>
            </a:pPr>
            <a:r>
              <a:t>- Consentimento; </a:t>
            </a:r>
          </a:p>
          <a:p>
            <a:pPr marL="0" indent="0">
              <a:spcBef>
                <a:spcPts val="2000"/>
              </a:spcBef>
              <a:buSzTx/>
              <a:buNone/>
              <a:defRPr sz="2700" cap="small"/>
            </a:pPr>
            <a:r>
              <a:t>- Autorização;</a:t>
            </a:r>
          </a:p>
          <a:p>
            <a:pPr marL="0" indent="0">
              <a:spcBef>
                <a:spcPts val="2000"/>
              </a:spcBef>
              <a:buSzTx/>
              <a:buNone/>
              <a:defRPr sz="2700" cap="small"/>
            </a:pPr>
            <a:r>
              <a:t>- Cláusulas corporativas globais;</a:t>
            </a:r>
          </a:p>
          <a:p>
            <a:pPr marL="0" indent="0">
              <a:spcBef>
                <a:spcPts val="2000"/>
              </a:spcBef>
              <a:buSzTx/>
              <a:buNone/>
              <a:defRPr sz="2700" cap="small"/>
            </a:pPr>
            <a:r>
              <a:t>- Cláusulas-padrão</a:t>
            </a:r>
          </a:p>
          <a:p>
            <a:pPr marL="0" indent="0">
              <a:spcBef>
                <a:spcPts val="2000"/>
              </a:spcBef>
              <a:buSzTx/>
              <a:buNone/>
              <a:defRPr sz="2700" cap="small"/>
            </a:pPr>
            <a:r>
              <a:t>- Certificação</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egurança da informação"/>
          <p:cNvSpPr txBox="1">
            <a:spLocks noGrp="1"/>
          </p:cNvSpPr>
          <p:nvPr>
            <p:ph type="title"/>
          </p:nvPr>
        </p:nvSpPr>
        <p:spPr>
          <a:prstGeom prst="rect">
            <a:avLst/>
          </a:prstGeom>
        </p:spPr>
        <p:txBody>
          <a:bodyPr/>
          <a:lstStyle>
            <a:lvl1pPr>
              <a:defRPr sz="6900" cap="small"/>
            </a:lvl1pPr>
          </a:lstStyle>
          <a:p>
            <a:r>
              <a:t>Segurança da informação</a:t>
            </a:r>
          </a:p>
        </p:txBody>
      </p:sp>
      <p:sp>
        <p:nvSpPr>
          <p:cNvPr id="217" name="Devem ser adoradas medidas adequadas…"/>
          <p:cNvSpPr txBox="1">
            <a:spLocks noGrp="1"/>
          </p:cNvSpPr>
          <p:nvPr>
            <p:ph type="body" idx="1"/>
          </p:nvPr>
        </p:nvSpPr>
        <p:spPr>
          <a:prstGeom prst="rect">
            <a:avLst/>
          </a:prstGeom>
        </p:spPr>
        <p:txBody>
          <a:bodyPr/>
          <a:lstStyle/>
          <a:p>
            <a:pPr marL="0" indent="0">
              <a:spcBef>
                <a:spcPts val="2000"/>
              </a:spcBef>
              <a:buSzTx/>
              <a:buNone/>
              <a:defRPr sz="2700" cap="small"/>
            </a:pPr>
            <a:r>
              <a:t>Devem ser adoradas medidas adequadas</a:t>
            </a:r>
          </a:p>
          <a:p>
            <a:pPr marL="0" indent="0">
              <a:spcBef>
                <a:spcPts val="2000"/>
              </a:spcBef>
              <a:buSzTx/>
              <a:buNone/>
              <a:defRPr sz="2700" cap="small"/>
            </a:pPr>
            <a:r>
              <a:t>- O órgão competente poderá dispor sobre padrões técnicos e organizacionais </a:t>
            </a:r>
          </a:p>
          <a:p>
            <a:pPr marL="0" indent="0">
              <a:spcBef>
                <a:spcPts val="2000"/>
              </a:spcBef>
              <a:buSzTx/>
              <a:buNone/>
              <a:defRPr sz="2700" cap="small"/>
            </a:pPr>
            <a:r>
              <a:t>- Desde a concepção</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Incidentes de segurança"/>
          <p:cNvSpPr txBox="1">
            <a:spLocks noGrp="1"/>
          </p:cNvSpPr>
          <p:nvPr>
            <p:ph type="title"/>
          </p:nvPr>
        </p:nvSpPr>
        <p:spPr>
          <a:prstGeom prst="rect">
            <a:avLst/>
          </a:prstGeom>
        </p:spPr>
        <p:txBody>
          <a:bodyPr/>
          <a:lstStyle>
            <a:lvl1pPr>
              <a:defRPr sz="6900" cap="small"/>
            </a:lvl1pPr>
          </a:lstStyle>
          <a:p>
            <a:r>
              <a:t>Incidentes de segurança</a:t>
            </a:r>
          </a:p>
        </p:txBody>
      </p:sp>
      <p:sp>
        <p:nvSpPr>
          <p:cNvPr id="220" name="Devem ser comunicados ao órgão competente…"/>
          <p:cNvSpPr txBox="1">
            <a:spLocks noGrp="1"/>
          </p:cNvSpPr>
          <p:nvPr>
            <p:ph type="body" idx="1"/>
          </p:nvPr>
        </p:nvSpPr>
        <p:spPr>
          <a:prstGeom prst="rect">
            <a:avLst/>
          </a:prstGeom>
        </p:spPr>
        <p:txBody>
          <a:bodyPr/>
          <a:lstStyle/>
          <a:p>
            <a:pPr marL="0" indent="0">
              <a:spcBef>
                <a:spcPts val="2000"/>
              </a:spcBef>
              <a:buSzTx/>
              <a:buNone/>
              <a:defRPr sz="2700" cap="small"/>
            </a:pPr>
            <a:r>
              <a:t>Devem ser comunicados ao órgão competente</a:t>
            </a:r>
          </a:p>
          <a:p>
            <a:pPr marL="0" indent="0">
              <a:spcBef>
                <a:spcPts val="2000"/>
              </a:spcBef>
              <a:buSzTx/>
              <a:buNone/>
              <a:defRPr sz="2700" cap="small"/>
            </a:pPr>
            <a:r>
              <a:t>- será verificada a potencial extensão do dano </a:t>
            </a:r>
          </a:p>
          <a:p>
            <a:pPr marL="0" indent="0">
              <a:spcBef>
                <a:spcPts val="2000"/>
              </a:spcBef>
              <a:buSzTx/>
              <a:buNone/>
              <a:defRPr sz="2700" cap="small"/>
            </a:pPr>
            <a:r>
              <a:t>- medidas preventivas (utilização de criptografia) serão avaliadas</a:t>
            </a:r>
          </a:p>
          <a:p>
            <a:pPr marL="0" indent="0">
              <a:spcBef>
                <a:spcPts val="2000"/>
              </a:spcBef>
              <a:buSzTx/>
              <a:buNone/>
              <a:defRPr sz="2700" cap="small"/>
            </a:pPr>
            <a:r>
              <a:t>- pode haver comunicação aos titulares ou pública</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Boas práticas"/>
          <p:cNvSpPr txBox="1">
            <a:spLocks noGrp="1"/>
          </p:cNvSpPr>
          <p:nvPr>
            <p:ph type="title"/>
          </p:nvPr>
        </p:nvSpPr>
        <p:spPr>
          <a:prstGeom prst="rect">
            <a:avLst/>
          </a:prstGeom>
        </p:spPr>
        <p:txBody>
          <a:bodyPr/>
          <a:lstStyle>
            <a:lvl1pPr>
              <a:defRPr sz="6900" cap="small"/>
            </a:lvl1pPr>
          </a:lstStyle>
          <a:p>
            <a:r>
              <a:t>Boas práticas</a:t>
            </a:r>
          </a:p>
        </p:txBody>
      </p:sp>
      <p:sp>
        <p:nvSpPr>
          <p:cNvPr id="223" name="O setor privado, individualmente ou em associações, poderão formular regras de boas práticas que estabeleçam condições de organização, regime de funcionamento, procedimentos, normas de segurança, padrões técnicos, obrigações específicas para os diversos envolvidos no tratamento, ações educativas, mecanismos internos de supervisão e outros aspectos relacionados ao tratamento de dados pessoais.…"/>
          <p:cNvSpPr txBox="1">
            <a:spLocks noGrp="1"/>
          </p:cNvSpPr>
          <p:nvPr>
            <p:ph type="body" idx="1"/>
          </p:nvPr>
        </p:nvSpPr>
        <p:spPr>
          <a:prstGeom prst="rect">
            <a:avLst/>
          </a:prstGeom>
        </p:spPr>
        <p:txBody>
          <a:bodyPr/>
          <a:lstStyle/>
          <a:p>
            <a:pPr marL="0" indent="0">
              <a:spcBef>
                <a:spcPts val="2000"/>
              </a:spcBef>
              <a:buSzTx/>
              <a:buNone/>
              <a:defRPr sz="2700" cap="small"/>
            </a:pPr>
            <a:r>
              <a:t>O setor privado, individualmente ou em associações, poderão formular </a:t>
            </a:r>
            <a:r>
              <a:rPr>
                <a:solidFill>
                  <a:srgbClr val="FFFB00"/>
                </a:solidFill>
              </a:rPr>
              <a:t>regras de boas práticas</a:t>
            </a:r>
            <a:r>
              <a:t> que estabeleçam condições de organização, regime de funcionamento, procedimentos, normas de segurança, padrões técnicos, obrigações específicas para os diversos envolvidos no tratamento, ações educativas, mecanismos internos de supervisão e outros aspectos relacionados ao tratamento de dados pessoais. </a:t>
            </a:r>
          </a:p>
          <a:p>
            <a:pPr marL="0" indent="0">
              <a:spcBef>
                <a:spcPts val="2000"/>
              </a:spcBef>
              <a:buSzTx/>
              <a:buNone/>
              <a:defRPr sz="2700" cap="small"/>
            </a:pPr>
            <a:endParaRPr/>
          </a:p>
          <a:p>
            <a:pPr marL="0" indent="0">
              <a:spcBef>
                <a:spcPts val="2000"/>
              </a:spcBef>
              <a:buSzTx/>
              <a:buNone/>
              <a:defRPr sz="2700" cap="small"/>
            </a:pPr>
            <a:r>
              <a:t>Estas regras poderão ser reconhecidas e divulgadas pelo órgão competente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Enforcement"/>
          <p:cNvSpPr txBox="1">
            <a:spLocks noGrp="1"/>
          </p:cNvSpPr>
          <p:nvPr>
            <p:ph type="title"/>
          </p:nvPr>
        </p:nvSpPr>
        <p:spPr>
          <a:prstGeom prst="rect">
            <a:avLst/>
          </a:prstGeom>
        </p:spPr>
        <p:txBody>
          <a:bodyPr/>
          <a:lstStyle>
            <a:lvl1pPr>
              <a:defRPr sz="6900" cap="small"/>
            </a:lvl1pPr>
          </a:lstStyle>
          <a:p>
            <a:r>
              <a:t>Enforcement</a:t>
            </a:r>
          </a:p>
        </p:txBody>
      </p:sp>
      <p:sp>
        <p:nvSpPr>
          <p:cNvPr id="226" name="Sanções…"/>
          <p:cNvSpPr txBox="1">
            <a:spLocks noGrp="1"/>
          </p:cNvSpPr>
          <p:nvPr>
            <p:ph type="body" idx="1"/>
          </p:nvPr>
        </p:nvSpPr>
        <p:spPr>
          <a:prstGeom prst="rect">
            <a:avLst/>
          </a:prstGeom>
        </p:spPr>
        <p:txBody>
          <a:bodyPr/>
          <a:lstStyle/>
          <a:p>
            <a:pPr marL="0" indent="0">
              <a:buSzTx/>
              <a:buNone/>
              <a:defRPr sz="2700" cap="small"/>
            </a:pPr>
            <a:r>
              <a:t>Sanções </a:t>
            </a:r>
          </a:p>
          <a:p>
            <a:pPr marL="0" indent="0">
              <a:buSzTx/>
              <a:buNone/>
              <a:defRPr sz="2700" cap="small"/>
            </a:pPr>
            <a:r>
              <a:t>Estrutura Administrativa</a:t>
            </a:r>
          </a:p>
          <a:p>
            <a:pPr marL="0" indent="0">
              <a:buSzTx/>
              <a:buNone/>
              <a:defRPr sz="2700" cap="small"/>
            </a:pPr>
            <a:r>
              <a:t>Autoridade de Proteção de Dados Pessoais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utoridade de Proteção de Dados"/>
          <p:cNvSpPr txBox="1">
            <a:spLocks noGrp="1"/>
          </p:cNvSpPr>
          <p:nvPr>
            <p:ph type="title"/>
          </p:nvPr>
        </p:nvSpPr>
        <p:spPr>
          <a:xfrm>
            <a:off x="952500" y="254000"/>
            <a:ext cx="11099800" cy="1634747"/>
          </a:xfrm>
          <a:prstGeom prst="rect">
            <a:avLst/>
          </a:prstGeom>
        </p:spPr>
        <p:txBody>
          <a:bodyPr/>
          <a:lstStyle>
            <a:lvl1pPr>
              <a:defRPr sz="5300" cap="small"/>
            </a:lvl1pPr>
          </a:lstStyle>
          <a:p>
            <a:r>
              <a:t>Autoridade de Proteção de Dados</a:t>
            </a:r>
          </a:p>
        </p:txBody>
      </p:sp>
      <p:sp>
        <p:nvSpPr>
          <p:cNvPr id="229" name="- Autoridade Nacional de Proteção de Dados…"/>
          <p:cNvSpPr txBox="1">
            <a:spLocks noGrp="1"/>
          </p:cNvSpPr>
          <p:nvPr>
            <p:ph type="body" idx="1"/>
          </p:nvPr>
        </p:nvSpPr>
        <p:spPr>
          <a:xfrm>
            <a:off x="952500" y="2225068"/>
            <a:ext cx="11099800" cy="6652232"/>
          </a:xfrm>
          <a:prstGeom prst="rect">
            <a:avLst/>
          </a:prstGeom>
        </p:spPr>
        <p:txBody>
          <a:bodyPr/>
          <a:lstStyle/>
          <a:p>
            <a:pPr marL="0" indent="0">
              <a:lnSpc>
                <a:spcPct val="90000"/>
              </a:lnSpc>
              <a:spcBef>
                <a:spcPts val="900"/>
              </a:spcBef>
              <a:buSzTx/>
              <a:buNone/>
              <a:defRPr sz="2700" cap="small"/>
            </a:pPr>
            <a:r>
              <a:t>- Autoridade Nacional de Proteção de Dados </a:t>
            </a:r>
          </a:p>
          <a:p>
            <a:pPr marL="0" indent="0">
              <a:lnSpc>
                <a:spcPct val="90000"/>
              </a:lnSpc>
              <a:spcBef>
                <a:spcPts val="900"/>
              </a:spcBef>
              <a:buSzTx/>
              <a:buNone/>
              <a:defRPr sz="2700" cap="small"/>
            </a:pPr>
            <a:endParaRPr/>
          </a:p>
          <a:p>
            <a:pPr marL="0" indent="0">
              <a:lnSpc>
                <a:spcPct val="90000"/>
              </a:lnSpc>
              <a:spcBef>
                <a:spcPts val="900"/>
              </a:spcBef>
              <a:buSzTx/>
              <a:buNone/>
              <a:defRPr sz="2700" cap="small"/>
            </a:pPr>
            <a:endParaRPr/>
          </a:p>
          <a:p>
            <a:pPr marL="0" indent="0">
              <a:lnSpc>
                <a:spcPct val="90000"/>
              </a:lnSpc>
              <a:spcBef>
                <a:spcPts val="900"/>
              </a:spcBef>
              <a:buSzTx/>
              <a:buNone/>
              <a:defRPr sz="2700" cap="small"/>
            </a:pPr>
            <a:r>
              <a:t>- Conselho Nacional de Proteção de Dados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roteção de dados no Brasil"/>
          <p:cNvSpPr txBox="1">
            <a:spLocks noGrp="1"/>
          </p:cNvSpPr>
          <p:nvPr>
            <p:ph type="title"/>
          </p:nvPr>
        </p:nvSpPr>
        <p:spPr>
          <a:prstGeom prst="rect">
            <a:avLst/>
          </a:prstGeom>
        </p:spPr>
        <p:txBody>
          <a:bodyPr/>
          <a:lstStyle>
            <a:lvl1pPr defTabSz="496570">
              <a:defRPr sz="6800"/>
            </a:lvl1pPr>
          </a:lstStyle>
          <a:p>
            <a:r>
              <a:t>Proteção de dados no Brasil</a:t>
            </a:r>
          </a:p>
        </p:txBody>
      </p:sp>
      <p:sp>
        <p:nvSpPr>
          <p:cNvPr id="152" name="Setorial;…"/>
          <p:cNvSpPr txBox="1">
            <a:spLocks noGrp="1"/>
          </p:cNvSpPr>
          <p:nvPr>
            <p:ph type="body" idx="1"/>
          </p:nvPr>
        </p:nvSpPr>
        <p:spPr>
          <a:prstGeom prst="rect">
            <a:avLst/>
          </a:prstGeom>
        </p:spPr>
        <p:txBody>
          <a:bodyPr/>
          <a:lstStyle/>
          <a:p>
            <a:pPr marL="304131" indent="-304131">
              <a:defRPr sz="2600"/>
            </a:pPr>
            <a:r>
              <a:t>Setorial;</a:t>
            </a:r>
          </a:p>
          <a:p>
            <a:pPr marL="304131" indent="-304131">
              <a:defRPr sz="2600"/>
            </a:pPr>
            <a:r>
              <a:t>Não há um direito fundamental à proteção de dados;</a:t>
            </a:r>
          </a:p>
          <a:p>
            <a:pPr marL="304131" indent="-304131">
              <a:defRPr sz="2600"/>
            </a:pPr>
            <a:r>
              <a:t>Não há uma autoridade administrativa especializada;</a:t>
            </a:r>
          </a:p>
          <a:p>
            <a:pPr marL="304131" indent="-304131">
              <a:defRPr sz="2600"/>
            </a:pPr>
            <a:r>
              <a:t>Descompasso entre a legislação brasileira e a de outros países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APÍTULO II DOS DIREITOS E GARANTIAS DOS USUÁRIOS…"/>
          <p:cNvSpPr txBox="1">
            <a:spLocks noGrp="1"/>
          </p:cNvSpPr>
          <p:nvPr>
            <p:ph type="body" idx="1"/>
          </p:nvPr>
        </p:nvSpPr>
        <p:spPr>
          <a:xfrm>
            <a:off x="877380" y="617666"/>
            <a:ext cx="11250040" cy="8518268"/>
          </a:xfrm>
          <a:prstGeom prst="rect">
            <a:avLst/>
          </a:prstGeom>
        </p:spPr>
        <p:txBody>
          <a:bodyPr/>
          <a:lstStyle/>
          <a:p>
            <a:pPr marL="0" indent="0" algn="ctr" defTabSz="560831">
              <a:spcBef>
                <a:spcPts val="0"/>
              </a:spcBef>
              <a:buSzTx/>
              <a:buNone/>
              <a:defRPr sz="1727" cap="small"/>
            </a:pPr>
            <a:r>
              <a:t>CAPÍTULO II</a:t>
            </a:r>
            <a:br/>
            <a:r>
              <a:t>DOS DIREITOS E GARANTIAS DOS USUÁRIOS</a:t>
            </a:r>
          </a:p>
          <a:p>
            <a:pPr marL="0" indent="0" algn="ctr" defTabSz="560831">
              <a:spcBef>
                <a:spcPts val="0"/>
              </a:spcBef>
              <a:buSzTx/>
              <a:buNone/>
              <a:defRPr sz="1727" cap="small"/>
            </a:pPr>
            <a:r>
              <a:t>Art. 7o O acesso à internet é essencial ao exercício da cidadania, e ao usuário são assegurados os seguintes direitos:</a:t>
            </a:r>
          </a:p>
          <a:p>
            <a:pPr marL="0" indent="0" algn="ctr" defTabSz="560831">
              <a:spcBef>
                <a:spcPts val="0"/>
              </a:spcBef>
              <a:buSzTx/>
              <a:buNone/>
              <a:defRPr sz="1727" cap="small"/>
            </a:pPr>
            <a:r>
              <a:t>I - inviolabilidade da intimidade e da vida privada, sua proteção e indenização pelo dano material ou moral decorrente de sua violação;</a:t>
            </a:r>
          </a:p>
          <a:p>
            <a:pPr marL="0" indent="0" algn="ctr" defTabSz="560831">
              <a:spcBef>
                <a:spcPts val="0"/>
              </a:spcBef>
              <a:buSzTx/>
              <a:buNone/>
              <a:defRPr sz="1727" cap="small"/>
            </a:pPr>
            <a:r>
              <a:t>II - inviolabilidade e sigilo do fluxo de suas comunicações pela internet, salvo por ordem judicial, na forma da lei;</a:t>
            </a:r>
          </a:p>
          <a:p>
            <a:pPr marL="0" indent="0" algn="ctr" defTabSz="560831">
              <a:spcBef>
                <a:spcPts val="0"/>
              </a:spcBef>
              <a:buSzTx/>
              <a:buNone/>
              <a:defRPr sz="1727" cap="small"/>
            </a:pPr>
            <a:r>
              <a:t>III - inviolabilidade e sigilo de suas comunicações privadas armazenadas, salvo por ordem judicial;</a:t>
            </a:r>
          </a:p>
          <a:p>
            <a:pPr marL="0" indent="0" algn="ctr" defTabSz="560831">
              <a:spcBef>
                <a:spcPts val="0"/>
              </a:spcBef>
              <a:buSzTx/>
              <a:buNone/>
              <a:defRPr sz="1727" cap="small"/>
            </a:pPr>
            <a:r>
              <a:t>IV - não suspensão da conexão à internet, salvo por débito diretamente decorrente de sua utilização;</a:t>
            </a:r>
          </a:p>
          <a:p>
            <a:pPr marL="0" indent="0" algn="ctr" defTabSz="560831">
              <a:spcBef>
                <a:spcPts val="0"/>
              </a:spcBef>
              <a:buSzTx/>
              <a:buNone/>
              <a:defRPr sz="1727" cap="small"/>
            </a:pPr>
            <a:r>
              <a:t>V - manutenção da qualidade contratada da conexão à internet;</a:t>
            </a:r>
          </a:p>
          <a:p>
            <a:pPr marL="0" indent="0" algn="ctr" defTabSz="560831">
              <a:spcBef>
                <a:spcPts val="0"/>
              </a:spcBef>
              <a:buSzTx/>
              <a:buNone/>
              <a:defRPr sz="1727" cap="small"/>
            </a:pPr>
            <a:r>
              <a:t>VI - informações claras e completas constantes dos contratos de prestação de serviços, com detalhamento sobre o regime de proteção aos registros de conexão e aos registros de acesso a aplicações de internet, bem como sobre práticas de gerenciamento da rede que possam afetar sua qualidade;</a:t>
            </a:r>
          </a:p>
          <a:p>
            <a:pPr marL="0" indent="0" algn="ctr" defTabSz="560831">
              <a:spcBef>
                <a:spcPts val="0"/>
              </a:spcBef>
              <a:buSzTx/>
              <a:buNone/>
              <a:defRPr sz="1727" cap="small"/>
            </a:pPr>
            <a:r>
              <a:t>VII - não fornecimento a terceiros de seus dados pessoais, inclusive registros de conexão, e de acesso a aplicações de internet, salvo mediante consentimento livre, expresso e informado ou nas hipóteses previstas em lei;</a:t>
            </a:r>
          </a:p>
          <a:p>
            <a:pPr marL="0" indent="0" algn="ctr" defTabSz="560831">
              <a:spcBef>
                <a:spcPts val="0"/>
              </a:spcBef>
              <a:buSzTx/>
              <a:buNone/>
              <a:defRPr sz="1727" cap="small"/>
            </a:pPr>
            <a:r>
              <a:t>VIII - informações claras e completas sobre coleta, uso, armazenamento, tratamento e proteção de seus dados pessoais, que somente poderão ser utilizados para finalidades que:</a:t>
            </a:r>
          </a:p>
          <a:p>
            <a:pPr marL="0" indent="0" algn="ctr" defTabSz="560831">
              <a:spcBef>
                <a:spcPts val="0"/>
              </a:spcBef>
              <a:buSzTx/>
              <a:buNone/>
              <a:defRPr sz="1727" cap="small"/>
            </a:pPr>
            <a:r>
              <a:t>a) justifiquem sua coleta;</a:t>
            </a:r>
          </a:p>
          <a:p>
            <a:pPr marL="0" indent="0" algn="ctr" defTabSz="560831">
              <a:spcBef>
                <a:spcPts val="0"/>
              </a:spcBef>
              <a:buSzTx/>
              <a:buNone/>
              <a:defRPr sz="1727" cap="small"/>
            </a:pPr>
            <a:r>
              <a:t>b) não sejam vedadas pela legislação; e</a:t>
            </a:r>
          </a:p>
          <a:p>
            <a:pPr marL="0" indent="0" algn="ctr" defTabSz="560831">
              <a:spcBef>
                <a:spcPts val="0"/>
              </a:spcBef>
              <a:buSzTx/>
              <a:buNone/>
              <a:defRPr sz="1727" cap="small"/>
            </a:pPr>
            <a:r>
              <a:t>c) estejam especificadas nos contratos de prestação de serviços ou em termos de uso de aplicações de internet;</a:t>
            </a:r>
          </a:p>
          <a:p>
            <a:pPr marL="0" indent="0" algn="ctr" defTabSz="560831">
              <a:spcBef>
                <a:spcPts val="0"/>
              </a:spcBef>
              <a:buSzTx/>
              <a:buNone/>
              <a:defRPr sz="1727" cap="small"/>
            </a:pPr>
            <a:r>
              <a:t>IX - consentimento expresso sobre coleta, uso, armazenamento e tratamento de dados pessoais, que deverá ocorrer de forma destacada das demais cláusulas contratuais;</a:t>
            </a:r>
          </a:p>
          <a:p>
            <a:pPr marL="0" indent="0" algn="ctr" defTabSz="560831">
              <a:spcBef>
                <a:spcPts val="0"/>
              </a:spcBef>
              <a:buSzTx/>
              <a:buNone/>
              <a:defRPr sz="1727" cap="small"/>
            </a:pPr>
            <a:r>
              <a:t>X - exclusão definitiva dos dados pessoais que tiver fornecido a determinada aplicação de internet, a seu requerimento, ao término da relação entre as partes, ressalvadas as hipóteses de guarda obrigatória de registros previstas nesta Lei;</a:t>
            </a:r>
          </a:p>
          <a:p>
            <a:pPr marL="0" indent="0" algn="ctr" defTabSz="560831">
              <a:spcBef>
                <a:spcPts val="0"/>
              </a:spcBef>
              <a:buSzTx/>
              <a:buNone/>
              <a:defRPr sz="1727" cap="small"/>
            </a:pPr>
            <a:r>
              <a:t>XI - publicidade e clareza de eventuais políticas de uso dos provedores de conexão à internet e de aplicações de internet;</a:t>
            </a:r>
          </a:p>
          <a:p>
            <a:pPr marL="0" indent="0" algn="ctr" defTabSz="560831">
              <a:spcBef>
                <a:spcPts val="0"/>
              </a:spcBef>
              <a:buSzTx/>
              <a:buNone/>
              <a:defRPr sz="1727" cap="small"/>
            </a:pPr>
            <a:r>
              <a:t>XII - acessibilidade, consideradas as características físico-motoras, perceptivas, sensoriais, intelectuais e mentais do usuário, nos termos da lei; e</a:t>
            </a:r>
          </a:p>
          <a:p>
            <a:pPr marL="0" indent="0" algn="ctr" defTabSz="560831">
              <a:spcBef>
                <a:spcPts val="0"/>
              </a:spcBef>
              <a:buSzTx/>
              <a:buNone/>
              <a:defRPr sz="1727" cap="small"/>
            </a:pPr>
            <a:r>
              <a:t>XIII - aplicação das normas de proteção e defesa do consumidor nas relações de consumo realizadas na internet.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APÍTULO II DOS DIREITOS E GARANTIAS DOS USUÁRIOS…"/>
          <p:cNvSpPr txBox="1">
            <a:spLocks noGrp="1"/>
          </p:cNvSpPr>
          <p:nvPr>
            <p:ph type="body" idx="1"/>
          </p:nvPr>
        </p:nvSpPr>
        <p:spPr>
          <a:xfrm>
            <a:off x="877380" y="617666"/>
            <a:ext cx="11250040" cy="8518268"/>
          </a:xfrm>
          <a:prstGeom prst="rect">
            <a:avLst/>
          </a:prstGeom>
        </p:spPr>
        <p:txBody>
          <a:bodyPr/>
          <a:lstStyle/>
          <a:p>
            <a:pPr marL="0" indent="0" algn="ctr" defTabSz="560831">
              <a:spcBef>
                <a:spcPts val="0"/>
              </a:spcBef>
              <a:buSzTx/>
              <a:buNone/>
              <a:defRPr sz="1727" cap="small"/>
            </a:pPr>
            <a:r>
              <a:t>CAPÍTULO II</a:t>
            </a:r>
            <a:br/>
            <a:r>
              <a:t>DOS DIREITOS E GARANTIAS DOS USUÁRIOS</a:t>
            </a:r>
          </a:p>
          <a:p>
            <a:pPr marL="0" indent="0" algn="ctr" defTabSz="560831">
              <a:spcBef>
                <a:spcPts val="0"/>
              </a:spcBef>
              <a:buSzTx/>
              <a:buNone/>
              <a:defRPr sz="1727" cap="small"/>
            </a:pPr>
            <a:r>
              <a:t>Art. 7o O acesso à internet é essencial ao exercício da cidadania, e ao usuário são assegurados os seguintes direitos:</a:t>
            </a:r>
          </a:p>
          <a:p>
            <a:pPr marL="0" indent="0" algn="ctr" defTabSz="560831">
              <a:spcBef>
                <a:spcPts val="0"/>
              </a:spcBef>
              <a:buSzTx/>
              <a:buNone/>
              <a:defRPr sz="1727" cap="small"/>
            </a:pPr>
            <a:r>
              <a:t>I - inviolabilidade da intimidade e da vida privada, sua proteção e indenização pelo dano material ou moral decorrente de sua violação;</a:t>
            </a:r>
          </a:p>
          <a:p>
            <a:pPr marL="0" indent="0" algn="ctr" defTabSz="560831">
              <a:spcBef>
                <a:spcPts val="0"/>
              </a:spcBef>
              <a:buSzTx/>
              <a:buNone/>
              <a:defRPr sz="1727" cap="small"/>
            </a:pPr>
            <a:r>
              <a:t>II - inviolabilidade e sigilo do fluxo de suas comunicações pela internet, salvo por ordem judicial, na forma da lei;</a:t>
            </a:r>
          </a:p>
          <a:p>
            <a:pPr marL="0" indent="0" algn="ctr" defTabSz="560831">
              <a:spcBef>
                <a:spcPts val="0"/>
              </a:spcBef>
              <a:buSzTx/>
              <a:buNone/>
              <a:defRPr sz="1727" cap="small"/>
            </a:pPr>
            <a:r>
              <a:t>III - inviolabilidade e sigilo de suas comunicações privadas armazenadas, salvo por ordem judicial;</a:t>
            </a:r>
          </a:p>
          <a:p>
            <a:pPr marL="0" indent="0" algn="ctr" defTabSz="560831">
              <a:spcBef>
                <a:spcPts val="0"/>
              </a:spcBef>
              <a:buSzTx/>
              <a:buNone/>
              <a:defRPr sz="1727" cap="small"/>
            </a:pPr>
            <a:r>
              <a:t>IV - não suspensão da conexão à internet, salvo por débito diretamente decorrente de sua utilização;</a:t>
            </a:r>
          </a:p>
          <a:p>
            <a:pPr marL="0" indent="0" algn="ctr" defTabSz="560831">
              <a:spcBef>
                <a:spcPts val="0"/>
              </a:spcBef>
              <a:buSzTx/>
              <a:buNone/>
              <a:defRPr sz="1727" cap="small"/>
            </a:pPr>
            <a:r>
              <a:t>V - manutenção da qualidade contratada da conexão à internet;</a:t>
            </a:r>
          </a:p>
          <a:p>
            <a:pPr marL="0" indent="0" algn="ctr" defTabSz="560831">
              <a:spcBef>
                <a:spcPts val="0"/>
              </a:spcBef>
              <a:buSzTx/>
              <a:buNone/>
              <a:defRPr sz="1727" cap="small"/>
            </a:pPr>
            <a:r>
              <a:t>VI - informações claras e completas constantes dos contratos de prestação de serviços, com detalhamento sobre o regime de proteção aos registros de conexão e aos registros de acesso a aplicações de internet, bem como sobre práticas de gerenciamento da rede que possam afetar sua qualidade;</a:t>
            </a:r>
          </a:p>
          <a:p>
            <a:pPr marL="0" indent="0" algn="ctr" defTabSz="560831">
              <a:spcBef>
                <a:spcPts val="0"/>
              </a:spcBef>
              <a:buSzTx/>
              <a:buNone/>
              <a:defRPr sz="1727" cap="small"/>
            </a:pPr>
            <a:r>
              <a:t>VII - não fornecimento a terceiros de seus dados pessoais, inclusive registros de conexão, e de acesso a aplicações de internet, salvo mediante consentimento livre, expresso e informado ou nas hipóteses previstas em lei;</a:t>
            </a:r>
          </a:p>
          <a:p>
            <a:pPr marL="0" indent="0" algn="ctr" defTabSz="560831">
              <a:spcBef>
                <a:spcPts val="0"/>
              </a:spcBef>
              <a:buSzTx/>
              <a:buNone/>
              <a:defRPr sz="1727" cap="small"/>
            </a:pPr>
            <a:r>
              <a:t>VIII - informações claras e completas sobre coleta, uso, armazenamento, tratamento e proteção de seus dados pessoais, que somente poderão ser utilizados para finalidades que:</a:t>
            </a:r>
          </a:p>
          <a:p>
            <a:pPr marL="0" indent="0" algn="ctr" defTabSz="560831">
              <a:spcBef>
                <a:spcPts val="0"/>
              </a:spcBef>
              <a:buSzTx/>
              <a:buNone/>
              <a:defRPr sz="1727" cap="small"/>
            </a:pPr>
            <a:r>
              <a:t>a) justifiquem sua coleta;</a:t>
            </a:r>
          </a:p>
          <a:p>
            <a:pPr marL="0" indent="0" algn="ctr" defTabSz="560831">
              <a:spcBef>
                <a:spcPts val="0"/>
              </a:spcBef>
              <a:buSzTx/>
              <a:buNone/>
              <a:defRPr sz="1727" cap="small"/>
            </a:pPr>
            <a:r>
              <a:t>b) não sejam vedadas pela legislação; e</a:t>
            </a:r>
          </a:p>
          <a:p>
            <a:pPr marL="0" indent="0" algn="ctr" defTabSz="560831">
              <a:spcBef>
                <a:spcPts val="0"/>
              </a:spcBef>
              <a:buSzTx/>
              <a:buNone/>
              <a:defRPr sz="1727" cap="small"/>
            </a:pPr>
            <a:r>
              <a:t>c) estejam especificadas nos contratos de prestação de serviços ou em termos de uso de aplicações de internet;</a:t>
            </a:r>
          </a:p>
          <a:p>
            <a:pPr marL="0" indent="0" algn="ctr" defTabSz="560831">
              <a:spcBef>
                <a:spcPts val="0"/>
              </a:spcBef>
              <a:buSzTx/>
              <a:buNone/>
              <a:defRPr sz="1727" cap="small"/>
            </a:pPr>
            <a:r>
              <a:t>IX - consentimento expresso sobre coleta, uso, armazenamento e tratamento de dados pessoais, que deverá ocorrer de forma destacada das demais cláusulas contratuais;</a:t>
            </a:r>
          </a:p>
          <a:p>
            <a:pPr marL="0" indent="0" algn="ctr" defTabSz="560831">
              <a:spcBef>
                <a:spcPts val="0"/>
              </a:spcBef>
              <a:buSzTx/>
              <a:buNone/>
              <a:defRPr sz="1727" cap="small"/>
            </a:pPr>
            <a:r>
              <a:t>X - exclusão definitiva dos dados pessoais que tiver fornecido a determinada aplicação de internet, a seu requerimento, ao término da relação entre as partes, ressalvadas as hipóteses de guarda obrigatória de registros previstas nesta Lei;</a:t>
            </a:r>
          </a:p>
          <a:p>
            <a:pPr marL="0" indent="0" algn="ctr" defTabSz="560831">
              <a:spcBef>
                <a:spcPts val="0"/>
              </a:spcBef>
              <a:buSzTx/>
              <a:buNone/>
              <a:defRPr sz="1727" cap="small"/>
            </a:pPr>
            <a:r>
              <a:t>XI - publicidade e clareza de eventuais políticas de uso dos provedores de conexão à internet e de aplicações de internet;</a:t>
            </a:r>
          </a:p>
          <a:p>
            <a:pPr marL="0" indent="0" algn="ctr" defTabSz="560831">
              <a:spcBef>
                <a:spcPts val="0"/>
              </a:spcBef>
              <a:buSzTx/>
              <a:buNone/>
              <a:defRPr sz="1727" cap="small"/>
            </a:pPr>
            <a:r>
              <a:t>XII - acessibilidade, consideradas as características físico-motoras, perceptivas, sensoriais, intelectuais e mentais do usuário, nos termos da lei; e</a:t>
            </a:r>
          </a:p>
          <a:p>
            <a:pPr marL="0" indent="0" algn="ctr" defTabSz="560831">
              <a:spcBef>
                <a:spcPts val="0"/>
              </a:spcBef>
              <a:buSzTx/>
              <a:buNone/>
              <a:defRPr sz="1727" cap="small"/>
            </a:pPr>
            <a:r>
              <a:t>XIII - aplicação das normas de proteção e defesa do consumidor nas relações de consumo realizadas na internet.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rojeto de Lei 330/2013 (Senado)…"/>
          <p:cNvSpPr txBox="1">
            <a:spLocks noGrp="1"/>
          </p:cNvSpPr>
          <p:nvPr>
            <p:ph type="body" idx="1"/>
          </p:nvPr>
        </p:nvSpPr>
        <p:spPr>
          <a:xfrm>
            <a:off x="952500" y="2597150"/>
            <a:ext cx="11099800" cy="6286500"/>
          </a:xfrm>
          <a:prstGeom prst="rect">
            <a:avLst/>
          </a:prstGeom>
        </p:spPr>
        <p:txBody>
          <a:bodyPr/>
          <a:lstStyle/>
          <a:p>
            <a:pPr marL="0" indent="0" algn="ctr">
              <a:buSzTx/>
              <a:buNone/>
              <a:defRPr sz="3300" cap="small"/>
            </a:pPr>
            <a:r>
              <a:t>Projeto de Lei 330/2013 (Senado)</a:t>
            </a:r>
          </a:p>
          <a:p>
            <a:pPr marL="0" indent="0" algn="ctr">
              <a:buSzTx/>
              <a:buNone/>
              <a:defRPr sz="3300" cap="small"/>
            </a:pPr>
            <a:r>
              <a:t>Projeto de Lei 4060/2012 (Câmara)</a:t>
            </a:r>
          </a:p>
          <a:p>
            <a:pPr marL="0" indent="0" algn="ctr">
              <a:buSzTx/>
              <a:buNone/>
              <a:defRPr sz="3300" cap="small"/>
            </a:pPr>
            <a:r>
              <a:t>Projeto de Lei 5276/2016 (Câmara)</a:t>
            </a:r>
          </a:p>
        </p:txBody>
      </p:sp>
      <p:sp>
        <p:nvSpPr>
          <p:cNvPr id="159" name="Propostas para a regulação da Proteção de dados pessoais no Brasil"/>
          <p:cNvSpPr txBox="1">
            <a:spLocks noGrp="1"/>
          </p:cNvSpPr>
          <p:nvPr>
            <p:ph type="title"/>
          </p:nvPr>
        </p:nvSpPr>
        <p:spPr>
          <a:prstGeom prst="rect">
            <a:avLst/>
          </a:prstGeom>
        </p:spPr>
        <p:txBody>
          <a:bodyPr/>
          <a:lstStyle>
            <a:lvl1pPr defTabSz="473201">
              <a:defRPr sz="4860" cap="small"/>
            </a:lvl1pPr>
          </a:lstStyle>
          <a:p>
            <a:r>
              <a:t>Propostas para a regulação da Proteção de dados pessoais no Brasil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rojeto de Lei 330/2013 (Senado)…"/>
          <p:cNvSpPr txBox="1">
            <a:spLocks noGrp="1"/>
          </p:cNvSpPr>
          <p:nvPr>
            <p:ph type="body" idx="1"/>
          </p:nvPr>
        </p:nvSpPr>
        <p:spPr>
          <a:xfrm>
            <a:off x="952500" y="2597150"/>
            <a:ext cx="11099800" cy="6286500"/>
          </a:xfrm>
          <a:prstGeom prst="rect">
            <a:avLst/>
          </a:prstGeom>
        </p:spPr>
        <p:txBody>
          <a:bodyPr/>
          <a:lstStyle/>
          <a:p>
            <a:pPr marL="0" indent="0" algn="ctr">
              <a:buSzTx/>
              <a:buNone/>
              <a:defRPr sz="3300" cap="small"/>
            </a:pPr>
            <a:r>
              <a:t>Projeto de Lei 330/2013 (Senado)</a:t>
            </a:r>
          </a:p>
          <a:p>
            <a:pPr marL="0" indent="0" algn="ctr">
              <a:buSzTx/>
              <a:buNone/>
              <a:defRPr sz="3300" cap="small"/>
            </a:pPr>
            <a:r>
              <a:t>Projeto de Lei 4060/2012 (Câmara)</a:t>
            </a:r>
          </a:p>
          <a:p>
            <a:pPr marL="0" indent="0" algn="ctr">
              <a:buSzTx/>
              <a:buNone/>
              <a:defRPr sz="3300" cap="small"/>
            </a:pPr>
            <a:r>
              <a:t>Projeto de Lei 5276/2016 (Câmara)</a:t>
            </a:r>
          </a:p>
        </p:txBody>
      </p:sp>
      <p:sp>
        <p:nvSpPr>
          <p:cNvPr id="162" name="Propostas para a regulação da Proteção de dados pessoais no Brasil"/>
          <p:cNvSpPr txBox="1">
            <a:spLocks noGrp="1"/>
          </p:cNvSpPr>
          <p:nvPr>
            <p:ph type="title"/>
          </p:nvPr>
        </p:nvSpPr>
        <p:spPr>
          <a:prstGeom prst="rect">
            <a:avLst/>
          </a:prstGeom>
        </p:spPr>
        <p:txBody>
          <a:bodyPr/>
          <a:lstStyle>
            <a:lvl1pPr defTabSz="473201">
              <a:defRPr sz="4860" cap="small"/>
            </a:lvl1pPr>
          </a:lstStyle>
          <a:p>
            <a:r>
              <a:t>Propostas para a regulação da Proteção de dados pessoais no Brasil</a:t>
            </a:r>
          </a:p>
        </p:txBody>
      </p:sp>
      <p:sp>
        <p:nvSpPr>
          <p:cNvPr id="163" name="Rettangolo arrotondato"/>
          <p:cNvSpPr/>
          <p:nvPr/>
        </p:nvSpPr>
        <p:spPr>
          <a:xfrm>
            <a:off x="2308249" y="4692650"/>
            <a:ext cx="8388302" cy="2095500"/>
          </a:xfrm>
          <a:prstGeom prst="roundRect">
            <a:avLst>
              <a:gd name="adj" fmla="val 19018"/>
            </a:avLst>
          </a:prstGeom>
          <a:ln w="63500">
            <a:solidFill>
              <a:srgbClr val="FF2600"/>
            </a:solidFill>
          </a:ln>
        </p:spPr>
        <p:txBody>
          <a:bodyPr lIns="50800" tIns="50800" rIns="50800" bIns="50800" anchor="ctr"/>
          <a:lstStyle/>
          <a:p>
            <a:pPr>
              <a:defRPr>
                <a:solidFill>
                  <a:srgbClr val="000000"/>
                </a:solidFill>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C 53/2018"/>
          <p:cNvSpPr txBox="1">
            <a:spLocks noGrp="1"/>
          </p:cNvSpPr>
          <p:nvPr>
            <p:ph type="body" idx="1"/>
          </p:nvPr>
        </p:nvSpPr>
        <p:spPr>
          <a:xfrm>
            <a:off x="952500" y="2597150"/>
            <a:ext cx="11099800" cy="6286500"/>
          </a:xfrm>
          <a:prstGeom prst="rect">
            <a:avLst/>
          </a:prstGeom>
        </p:spPr>
        <p:txBody>
          <a:bodyPr/>
          <a:lstStyle>
            <a:lvl1pPr marL="0" indent="0" algn="ctr">
              <a:buSzTx/>
              <a:buNone/>
              <a:defRPr sz="3300" cap="small"/>
            </a:lvl1pPr>
          </a:lstStyle>
          <a:p>
            <a:r>
              <a:t>PLC 53/2018</a:t>
            </a:r>
          </a:p>
        </p:txBody>
      </p:sp>
      <p:sp>
        <p:nvSpPr>
          <p:cNvPr id="166" name="Propostas para a regulação da Proteção de dados pessoais no Brasil"/>
          <p:cNvSpPr txBox="1">
            <a:spLocks noGrp="1"/>
          </p:cNvSpPr>
          <p:nvPr>
            <p:ph type="title"/>
          </p:nvPr>
        </p:nvSpPr>
        <p:spPr>
          <a:prstGeom prst="rect">
            <a:avLst/>
          </a:prstGeom>
        </p:spPr>
        <p:txBody>
          <a:bodyPr/>
          <a:lstStyle>
            <a:lvl1pPr defTabSz="473201">
              <a:defRPr sz="4860" cap="small"/>
            </a:lvl1pPr>
          </a:lstStyle>
          <a:p>
            <a:r>
              <a:t>Propostas para a regulação da Proteção de dados pessoais no Brasil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rojeto de lei 5276/2016…"/>
          <p:cNvSpPr txBox="1">
            <a:spLocks noGrp="1"/>
          </p:cNvSpPr>
          <p:nvPr>
            <p:ph type="title"/>
          </p:nvPr>
        </p:nvSpPr>
        <p:spPr>
          <a:prstGeom prst="rect">
            <a:avLst/>
          </a:prstGeom>
        </p:spPr>
        <p:txBody>
          <a:bodyPr/>
          <a:lstStyle/>
          <a:p>
            <a:pPr>
              <a:defRPr sz="6000" cap="small"/>
            </a:pPr>
            <a:r>
              <a:t>Projeto de lei 5276/2016 </a:t>
            </a:r>
          </a:p>
          <a:p>
            <a:pPr>
              <a:defRPr sz="4700" cap="small"/>
            </a:pPr>
            <a:r>
              <a:t>histórico</a:t>
            </a:r>
          </a:p>
        </p:txBody>
      </p:sp>
      <p:sp>
        <p:nvSpPr>
          <p:cNvPr id="169" name="2005 - resposta a iniciativa argentina de harmonizar a proteção de dados pessoais no Mercosul…"/>
          <p:cNvSpPr txBox="1">
            <a:spLocks noGrp="1"/>
          </p:cNvSpPr>
          <p:nvPr>
            <p:ph type="body" idx="1"/>
          </p:nvPr>
        </p:nvSpPr>
        <p:spPr>
          <a:prstGeom prst="rect">
            <a:avLst/>
          </a:prstGeom>
        </p:spPr>
        <p:txBody>
          <a:bodyPr/>
          <a:lstStyle/>
          <a:p>
            <a:pPr marL="0" indent="0" defTabSz="549148">
              <a:spcBef>
                <a:spcPts val="3300"/>
              </a:spcBef>
              <a:buSzTx/>
              <a:buNone/>
              <a:defRPr sz="2256" cap="small"/>
            </a:pPr>
            <a:r>
              <a:t>2005 - resposta a iniciativa argentina de harmonizar a proteção de dados pessoais no Mercosul</a:t>
            </a:r>
          </a:p>
          <a:p>
            <a:pPr marL="0" indent="0" defTabSz="549148">
              <a:spcBef>
                <a:spcPts val="3300"/>
              </a:spcBef>
              <a:buSzTx/>
              <a:buNone/>
              <a:defRPr sz="2256" cap="small"/>
            </a:pPr>
            <a:r>
              <a:t>2005-2010 - Debates internos no Ministério da Justiça, Ministério do Desenvolvimento, Indústria e Comércio Exterior e Ministério da Ciência, Tecnologia e Inovação</a:t>
            </a:r>
          </a:p>
          <a:p>
            <a:pPr marL="0" indent="0" defTabSz="549148">
              <a:spcBef>
                <a:spcPts val="3300"/>
              </a:spcBef>
              <a:buSzTx/>
              <a:buNone/>
              <a:defRPr sz="2256" cap="small"/>
            </a:pPr>
            <a:r>
              <a:t>2010 - Ministério da Justiça elabora Anteprojeto de lei que é submetido a debate público, realizado com apoio do </a:t>
            </a:r>
            <a:r>
              <a:rPr u="sng">
                <a:hlinkClick r:id="rId2"/>
              </a:rPr>
              <a:t>CGI.br</a:t>
            </a:r>
            <a:r>
              <a:t> e CTS/FGV-Rio </a:t>
            </a:r>
          </a:p>
          <a:p>
            <a:pPr marL="0" indent="0" defTabSz="549148">
              <a:spcBef>
                <a:spcPts val="3300"/>
              </a:spcBef>
              <a:buSzTx/>
              <a:buNone/>
              <a:defRPr sz="2256" cap="small"/>
            </a:pPr>
            <a:r>
              <a:t>2011-2014 - Avança a legislação setorial sobre proteção de dados pessoais no Brasil </a:t>
            </a:r>
          </a:p>
          <a:p>
            <a:pPr marL="0" indent="0" defTabSz="549148">
              <a:spcBef>
                <a:spcPts val="3300"/>
              </a:spcBef>
              <a:buSzTx/>
              <a:buNone/>
              <a:defRPr sz="2256" cap="small"/>
            </a:pPr>
            <a:r>
              <a:t>2015 - nova versão do Anteprojeto de lei é submetida a debate público e apresentada em 20 de outubro de 2015</a:t>
            </a:r>
          </a:p>
          <a:p>
            <a:pPr marL="0" indent="0" defTabSz="549148">
              <a:spcBef>
                <a:spcPts val="3300"/>
              </a:spcBef>
              <a:buSzTx/>
              <a:buNone/>
              <a:defRPr sz="2256" cap="small"/>
            </a:pPr>
            <a:r>
              <a:t>2016 - Enviada pelo governo ao parlamento como PL 5276/2016</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Personalizar</PresentationFormat>
  <Paragraphs>169</Paragraphs>
  <Slides>28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28</vt:i4>
      </vt:variant>
    </vt:vector>
  </HeadingPairs>
  <TitlesOfParts>
    <vt:vector size="35" baseType="lpstr">
      <vt:lpstr>Arial</vt:lpstr>
      <vt:lpstr>Avenir Roman</vt:lpstr>
      <vt:lpstr>Calibri</vt:lpstr>
      <vt:lpstr>Helvetica</vt:lpstr>
      <vt:lpstr>Helvetica Light</vt:lpstr>
      <vt:lpstr>Times</vt:lpstr>
      <vt:lpstr>Black</vt:lpstr>
      <vt:lpstr>O projeto de Lei de Proteção de dados</vt:lpstr>
      <vt:lpstr>Apresentação do PowerPoint</vt:lpstr>
      <vt:lpstr>Proteção de dados no Brasil</vt:lpstr>
      <vt:lpstr>Apresentação do PowerPoint</vt:lpstr>
      <vt:lpstr>Apresentação do PowerPoint</vt:lpstr>
      <vt:lpstr>Propostas para a regulação da Proteção de dados pessoais no Brasil</vt:lpstr>
      <vt:lpstr>Propostas para a regulação da Proteção de dados pessoais no Brasil</vt:lpstr>
      <vt:lpstr>Propostas para a regulação da Proteção de dados pessoais no Brasil</vt:lpstr>
      <vt:lpstr>Projeto de lei 5276/2016  histórico</vt:lpstr>
      <vt:lpstr>Apresentação do PowerPoint</vt:lpstr>
      <vt:lpstr>Análise do debate público</vt:lpstr>
      <vt:lpstr>Escopo</vt:lpstr>
      <vt:lpstr>Escopo</vt:lpstr>
      <vt:lpstr>Definições</vt:lpstr>
      <vt:lpstr>Dados anonimizados</vt:lpstr>
      <vt:lpstr>Definições</vt:lpstr>
      <vt:lpstr>Princípios</vt:lpstr>
      <vt:lpstr>Legitimação para o tratamento de dados</vt:lpstr>
      <vt:lpstr>Consentimento</vt:lpstr>
      <vt:lpstr>Legítimo interesse</vt:lpstr>
      <vt:lpstr>Direitos</vt:lpstr>
      <vt:lpstr>Setor Público</vt:lpstr>
      <vt:lpstr>Transferência Internacional de dados pessoais</vt:lpstr>
      <vt:lpstr>Segurança da informação</vt:lpstr>
      <vt:lpstr>Incidentes de segurança</vt:lpstr>
      <vt:lpstr>Boas práticas</vt:lpstr>
      <vt:lpstr>Enforcement</vt:lpstr>
      <vt:lpstr>Autoridade de Proteção de Dados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projeto de Lei de Proteção de dados</dc:title>
  <dc:creator>Gabriela Jardim</dc:creator>
  <cp:lastModifiedBy>Gabriela Jardim</cp:lastModifiedBy>
  <cp:revision>2</cp:revision>
  <dcterms:modified xsi:type="dcterms:W3CDTF">2018-06-25T12:58:36Z</dcterms:modified>
</cp:coreProperties>
</file>