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1"/>
  </p:notesMasterIdLst>
  <p:sldIdLst>
    <p:sldId id="256" r:id="rId2"/>
    <p:sldId id="313" r:id="rId3"/>
    <p:sldId id="315" r:id="rId4"/>
    <p:sldId id="314" r:id="rId5"/>
    <p:sldId id="316" r:id="rId6"/>
    <p:sldId id="317" r:id="rId7"/>
    <p:sldId id="328" r:id="rId8"/>
    <p:sldId id="312" r:id="rId9"/>
    <p:sldId id="318" r:id="rId10"/>
    <p:sldId id="319" r:id="rId11"/>
    <p:sldId id="325" r:id="rId12"/>
    <p:sldId id="324" r:id="rId13"/>
    <p:sldId id="326" r:id="rId14"/>
    <p:sldId id="320" r:id="rId15"/>
    <p:sldId id="327" r:id="rId16"/>
    <p:sldId id="321" r:id="rId17"/>
    <p:sldId id="322" r:id="rId18"/>
    <p:sldId id="323" r:id="rId19"/>
    <p:sldId id="298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5F6C1-D70D-4A6F-8D0D-45A9CF5F2013}" type="datetimeFigureOut">
              <a:rPr lang="pt-PT" smtClean="0"/>
              <a:pPr/>
              <a:t>24/05/2018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F0215-9A7C-4410-B2EA-CAFE4776311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8021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0215-9A7C-4410-B2EA-CAFE47763114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263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ctângulo de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7D9AEA-23EB-4D8D-916B-DD6159ED27D3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D5578-A118-4328-9F10-DDEDEC46A04F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4258-983A-40F5-A2D6-ABAFCB961476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6DD43-9B78-499F-BBB7-72C7CD08A283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CD1FCC-3F43-47DB-BBA0-4CD00C1B5E95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EA79C-FF6F-4F96-BB3A-D8B6639DC194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4B65B-CE27-411C-B452-AB30866E0DFC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18AE6-720A-48BA-B3E7-69E5F4F4968D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94769-A996-438F-87CE-431FB9BF78EB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9" name="Marcador de Posição d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557C323-DDC9-4132-AD55-2EBE23C86FA8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B0E2A8-A3C5-41CB-B747-6A07BCD9E1AE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ctângulo de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F7D78F7-F3F1-48A1-B98E-E2D6BFAD1CA8}" type="datetime1">
              <a:rPr lang="pt-PT" smtClean="0"/>
              <a:pPr/>
              <a:t>24/05/2018</a:t>
            </a:fld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3F13625-C64A-4B6F-8E09-86AE6F860B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4400" b="1" dirty="0">
                <a:effectLst/>
              </a:rPr>
              <a:t>Inteligência e Segurança </a:t>
            </a:r>
            <a:r>
              <a:rPr lang="pt-PT" sz="4400" b="1" dirty="0" smtClean="0">
                <a:effectLst/>
              </a:rPr>
              <a:t>–Sistema </a:t>
            </a:r>
            <a:r>
              <a:rPr lang="pt-PT" sz="4400" b="1" dirty="0">
                <a:effectLst/>
              </a:rPr>
              <a:t>Único</a:t>
            </a:r>
            <a:r>
              <a:rPr lang="pt-PT" sz="4400" dirty="0">
                <a:effectLst/>
              </a:rPr>
              <a:t/>
            </a:r>
            <a:br>
              <a:rPr lang="pt-PT" sz="4400" dirty="0">
                <a:effectLst/>
              </a:rPr>
            </a:br>
            <a:r>
              <a:rPr lang="pt-PT" sz="4400" b="1" dirty="0">
                <a:effectLst/>
              </a:rPr>
              <a:t>de </a:t>
            </a:r>
            <a:r>
              <a:rPr lang="pt-PT" sz="4400" b="1" dirty="0" smtClean="0">
                <a:effectLst/>
              </a:rPr>
              <a:t>Segurança</a:t>
            </a:r>
            <a:r>
              <a:rPr lang="pt-PT" b="1" dirty="0" smtClean="0">
                <a:effectLst/>
              </a:rPr>
              <a:t/>
            </a:r>
            <a:br>
              <a:rPr lang="pt-PT" b="1" dirty="0" smtClean="0">
                <a:effectLst/>
              </a:rPr>
            </a:br>
            <a:r>
              <a:rPr lang="pt-PT" sz="3100" b="1" dirty="0" smtClean="0">
                <a:effectLst/>
              </a:rPr>
              <a:t>Relações com o caso português</a:t>
            </a:r>
            <a:endParaRPr lang="pt-PT" sz="3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819400"/>
            <a:ext cx="6642114" cy="2697832"/>
          </a:xfrm>
        </p:spPr>
        <p:txBody>
          <a:bodyPr>
            <a:normAutofit fontScale="92500" lnSpcReduction="10000"/>
          </a:bodyPr>
          <a:lstStyle/>
          <a:p>
            <a:endParaRPr lang="pt-PT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pt-PT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pt-PT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pt-PT" dirty="0" smtClean="0">
                <a:solidFill>
                  <a:schemeClr val="tx1">
                    <a:lumMod val="95000"/>
                  </a:schemeClr>
                </a:solidFill>
              </a:rPr>
              <a:t>Vitalino Canas</a:t>
            </a:r>
          </a:p>
          <a:p>
            <a:r>
              <a:rPr lang="pt-PT" sz="1800" dirty="0" smtClean="0">
                <a:solidFill>
                  <a:schemeClr val="tx1">
                    <a:lumMod val="95000"/>
                  </a:schemeClr>
                </a:solidFill>
              </a:rPr>
              <a:t>(Assembleia da República, </a:t>
            </a:r>
          </a:p>
          <a:p>
            <a:r>
              <a:rPr lang="pt-PT" sz="1800" dirty="0" smtClean="0">
                <a:solidFill>
                  <a:schemeClr val="tx1">
                    <a:lumMod val="95000"/>
                  </a:schemeClr>
                </a:solidFill>
              </a:rPr>
              <a:t>Faculdade de Direito da Universidade de Lisboa)</a:t>
            </a:r>
          </a:p>
          <a:p>
            <a:endParaRPr lang="pt-PT" sz="18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pt-PT" sz="1800" dirty="0" smtClean="0">
                <a:solidFill>
                  <a:schemeClr val="tx2">
                    <a:lumMod val="75000"/>
                  </a:schemeClr>
                </a:solidFill>
              </a:rPr>
              <a:t>Brasília, 25 de maio de 2018</a:t>
            </a:r>
            <a:endParaRPr lang="pt-PT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Silêncio sobre a coordenação entre os vários órgãos de polícia, preventiva e de </a:t>
            </a:r>
            <a:r>
              <a:rPr lang="pt-PT" sz="2800" dirty="0" smtClean="0"/>
              <a:t>investigação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Os textos constitucionais e boa parte das normas sobre os órgãos de polícia foram construídos na base dos princípios da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especialização</a:t>
            </a:r>
            <a:r>
              <a:rPr lang="pt-PT" dirty="0" smtClean="0"/>
              <a:t> (polícia judiciária ou polícia civil só investiga; PSP ou GNR, ou polícias militares só patrulham, vigiam, protegem e previnem…), da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segmentação do comando </a:t>
            </a:r>
            <a:r>
              <a:rPr lang="pt-PT" dirty="0" smtClean="0"/>
              <a:t>(cada entidade tem a sua hierarquia própria, mais ou menos estanque),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do equilíbrio de forças </a:t>
            </a:r>
            <a:r>
              <a:rPr lang="pt-PT" dirty="0" smtClean="0"/>
              <a:t>(distribuem-se as competências de forma equilibrada para evitar que algum dos órgãos possua força sobressaliente e para assegurar que se limitam mutuamente) e da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ausência de canais de comunicação</a:t>
            </a:r>
            <a:r>
              <a:rPr lang="pt-PT" dirty="0" smtClean="0"/>
              <a:t> entre os vários componentes do sistema.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132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Silêncio sobre a coordenação entre os vários órgãos de polícia, preventiva e de </a:t>
            </a:r>
            <a:r>
              <a:rPr lang="pt-PT" sz="2800" dirty="0" smtClean="0"/>
              <a:t>investigação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/>
              <a:t>A natureza multidisciplinar, crescentemente tecnológica e imaterial,  com conexões geográficas múltiplas (e por vezes indetermináveis) do crime, requerentes de abordagens com alta sofisticação e exigência técnica, quer na vertente preventiva quer na vertente investigativa ou repressiva, torna o tema da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coordenação em tempo real </a:t>
            </a:r>
            <a:r>
              <a:rPr lang="pt-PT" dirty="0" smtClean="0"/>
              <a:t>(instantânea, imediata, em cima do acontecimento) vital para o sucesso do combate à criminalidade.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132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Silêncio sobre a coordenação entre os vários órgãos de polícia, preventiva e de </a:t>
            </a:r>
            <a:r>
              <a:rPr lang="pt-PT" sz="2800" dirty="0" smtClean="0"/>
              <a:t>investigação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/>
              <a:t>Do ponto de vista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organizativo-institucional</a:t>
            </a:r>
            <a:r>
              <a:rPr lang="pt-PT" dirty="0" smtClean="0"/>
              <a:t>, as respostas têm sido a criação de superestruturas de coordenação do comando e planificação, com mais poderes:</a:t>
            </a:r>
          </a:p>
          <a:p>
            <a:r>
              <a:rPr lang="pt-PT" dirty="0" smtClean="0"/>
              <a:t>em Portugal, os Secretários Gerais dos Sistemas de Segurança Interna e de Informações, na dependência direta do </a:t>
            </a:r>
            <a:r>
              <a:rPr lang="pt-PT" dirty="0"/>
              <a:t>chefe do </a:t>
            </a:r>
            <a:r>
              <a:rPr lang="pt-PT" dirty="0" smtClean="0"/>
              <a:t>executivo; </a:t>
            </a:r>
          </a:p>
          <a:p>
            <a:r>
              <a:rPr lang="pt-PT" dirty="0" smtClean="0"/>
              <a:t>no Brasil, o Sistema Único de </a:t>
            </a:r>
            <a:r>
              <a:rPr lang="pt-PT" smtClean="0"/>
              <a:t>Segurança Pública (com </a:t>
            </a:r>
            <a:r>
              <a:rPr lang="pt-PT" dirty="0" smtClean="0"/>
              <a:t>função vetorial do Ministério Extraordinário da </a:t>
            </a:r>
            <a:r>
              <a:rPr lang="pt-PT" smtClean="0"/>
              <a:t>Segurança Pública e outras estruturas).</a:t>
            </a:r>
            <a:endParaRPr lang="pt-PT" dirty="0" smtClean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132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Silêncio sobre a coordenação entre os vários órgãos de polícia, preventiva e de </a:t>
            </a:r>
            <a:r>
              <a:rPr lang="pt-PT" sz="2800" dirty="0" smtClean="0"/>
              <a:t>investigação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Do ponto de vista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operacional</a:t>
            </a:r>
            <a:r>
              <a:rPr lang="pt-PT" dirty="0" smtClean="0"/>
              <a:t>, os gabinetes e salas de crise ou de situação, os centros operacionais comuns, os comandos unificados, os </a:t>
            </a:r>
            <a:r>
              <a:rPr lang="pt-PT" i="1" dirty="0" err="1" smtClean="0"/>
              <a:t>contact</a:t>
            </a:r>
            <a:r>
              <a:rPr lang="pt-PT" i="1" dirty="0" smtClean="0"/>
              <a:t> </a:t>
            </a:r>
            <a:r>
              <a:rPr lang="pt-PT" i="1" dirty="0" err="1" smtClean="0"/>
              <a:t>points</a:t>
            </a:r>
            <a:r>
              <a:rPr lang="pt-PT" i="1" dirty="0" smtClean="0"/>
              <a:t> </a:t>
            </a:r>
            <a:r>
              <a:rPr lang="pt-PT" dirty="0" smtClean="0"/>
              <a:t>em alerta e ligação </a:t>
            </a:r>
            <a:r>
              <a:rPr lang="pt-PT" i="1" dirty="0" smtClean="0"/>
              <a:t>online</a:t>
            </a:r>
            <a:r>
              <a:rPr lang="pt-PT" dirty="0" smtClean="0"/>
              <a:t> permanente, que geram capacidade de reação imediata a qualquer incidente de segurança inopinado que careça de resposta coordenada de vários órgãos e entidades.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132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/>
              <a:t>Reduzida expressão das atividades de </a:t>
            </a:r>
            <a:r>
              <a:rPr lang="pt-PT" sz="3600" i="1" dirty="0" err="1" smtClean="0"/>
              <a:t>intelligence</a:t>
            </a:r>
            <a:endParaRPr lang="pt-PT" sz="36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Na Constituição Portuguesa é notório o quase absoluto silêncio a propósito do sistema de informações de segurança (apenas referido numa norma de competência da AR, art.º 164.º, q)).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Trauma dos tempos da ditadura, Constituição e poder democrático desconfiados em relação aos “serviços secretos”.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/>
              <a:t>A</a:t>
            </a:r>
            <a:r>
              <a:rPr lang="pt-PT" dirty="0" smtClean="0"/>
              <a:t>tividades essenciais da ação de </a:t>
            </a:r>
            <a:r>
              <a:rPr lang="pt-PT" i="1" err="1" smtClean="0"/>
              <a:t>intelligence</a:t>
            </a:r>
            <a:r>
              <a:rPr lang="pt-PT" i="1" smtClean="0"/>
              <a:t> </a:t>
            </a:r>
            <a:r>
              <a:rPr lang="pt-PT" smtClean="0"/>
              <a:t>dependem </a:t>
            </a:r>
            <a:r>
              <a:rPr lang="pt-PT" dirty="0" smtClean="0"/>
              <a:t>de outros órgãos (escutas, </a:t>
            </a:r>
            <a:r>
              <a:rPr lang="pt-PT" dirty="0" err="1" smtClean="0"/>
              <a:t>metadados</a:t>
            </a:r>
            <a:r>
              <a:rPr lang="pt-PT" dirty="0" smtClean="0"/>
              <a:t>).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Separação entre </a:t>
            </a:r>
            <a:r>
              <a:rPr lang="pt-PT" smtClean="0"/>
              <a:t>dois serviços do SIRP, </a:t>
            </a:r>
            <a:r>
              <a:rPr lang="pt-PT" dirty="0" smtClean="0"/>
              <a:t>SIED e SIS (diferentemente do Brasil), a </a:t>
            </a:r>
            <a:r>
              <a:rPr lang="pt-PT" smtClean="0"/>
              <a:t>par da atividade </a:t>
            </a:r>
            <a:r>
              <a:rPr lang="pt-PT" dirty="0" smtClean="0"/>
              <a:t>de informações militares (CISMIL, integrado no ENGFA), atenuada pela criação de um SG dependente do PM  e pela gradual evolução para serviços burocráticos e de apoio administrativo comuns e partilhados pelos dois órgãos do SIRP.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442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/>
              <a:t>Reduzida expressão das atividades de </a:t>
            </a:r>
            <a:r>
              <a:rPr lang="pt-PT" sz="3600" i="1" dirty="0" err="1" smtClean="0"/>
              <a:t>intelligence</a:t>
            </a:r>
            <a:endParaRPr lang="pt-PT" sz="36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Contudo, hoje não se pode negar o lugar absolutamente central e incontornável dos serviços de informações de segurança, estratégicas e de defesa, para a salvaguarda do Estado, das instituições democráticas e da liberdade dos cidadãos e para a participação no esforço internacional de segurança.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442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Ausência </a:t>
            </a:r>
            <a:r>
              <a:rPr lang="pt-PT" sz="2800" dirty="0" smtClean="0"/>
              <a:t>de imposição de coordenação </a:t>
            </a:r>
            <a:r>
              <a:rPr lang="pt-PT" sz="2800" dirty="0"/>
              <a:t>entre sistemas de segurança e de </a:t>
            </a:r>
            <a:r>
              <a:rPr lang="pt-PT" sz="2800" dirty="0" err="1" smtClean="0"/>
              <a:t>intelligence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/>
              <a:t>Não obstante essa centralidade, a Constituição e, muitas vezes, a lei parecem primariamente votadas a impedir a “contaminação” das entidades policiais pelos serviços de informações, ou qualquer tipo de relação.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Em Portugal, o abandono desse paradigma tem sido lento</a:t>
            </a:r>
            <a:r>
              <a:rPr lang="pt-PT" smtClean="0"/>
              <a:t>, mas recentemente acelerado </a:t>
            </a:r>
            <a:r>
              <a:rPr lang="pt-PT" dirty="0" smtClean="0"/>
              <a:t>pela perceção dos </a:t>
            </a:r>
            <a:r>
              <a:rPr lang="pt-PT" smtClean="0"/>
              <a:t>riscos atuais </a:t>
            </a:r>
            <a:r>
              <a:rPr lang="pt-PT" dirty="0" smtClean="0"/>
              <a:t>(SIS e SIED integram formalmente o Conselho Superior de Segurança Interna).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No Brasil, noto que componentes do Sistema Brasileiro de Inteligência estão fora do </a:t>
            </a:r>
            <a:r>
              <a:rPr lang="pt-PT" dirty="0" err="1" smtClean="0"/>
              <a:t>Susp</a:t>
            </a:r>
            <a:r>
              <a:rPr lang="pt-PT" dirty="0" smtClean="0"/>
              <a:t> (artigo 9.º, projeto 19 de 2018), embora se consagre um princípio de compartilhamento de informações e a possibilidade de operações combinadas, planeadas e desencadeadas com participação do </a:t>
            </a:r>
            <a:r>
              <a:rPr lang="pt-PT" dirty="0" err="1" smtClean="0"/>
              <a:t>Sisbin</a:t>
            </a:r>
            <a:r>
              <a:rPr lang="pt-PT" dirty="0"/>
              <a:t> </a:t>
            </a:r>
            <a:r>
              <a:rPr lang="pt-PT" dirty="0" smtClean="0"/>
              <a:t>(</a:t>
            </a:r>
            <a:r>
              <a:rPr lang="pt-PT" dirty="0" err="1" smtClean="0"/>
              <a:t>art.ºs</a:t>
            </a:r>
            <a:r>
              <a:rPr lang="pt-PT" dirty="0" smtClean="0"/>
              <a:t> 6.º, I,  10.º do projeto).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12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100" dirty="0" smtClean="0"/>
              <a:t/>
            </a:r>
            <a:br>
              <a:rPr lang="pt-PT" sz="3100" dirty="0" smtClean="0"/>
            </a:br>
            <a:r>
              <a:rPr lang="pt-PT" sz="3100" dirty="0"/>
              <a:t/>
            </a:r>
            <a:br>
              <a:rPr lang="pt-PT" sz="3100" dirty="0"/>
            </a:br>
            <a:r>
              <a:rPr lang="pt-PT" sz="3100" dirty="0" smtClean="0"/>
              <a:t/>
            </a:r>
            <a:br>
              <a:rPr lang="pt-PT" sz="3100" dirty="0" smtClean="0"/>
            </a:br>
            <a:r>
              <a:rPr lang="pt-PT" sz="3100" dirty="0"/>
              <a:t/>
            </a:r>
            <a:br>
              <a:rPr lang="pt-PT" sz="3100" dirty="0"/>
            </a:br>
            <a:r>
              <a:rPr lang="pt-PT" sz="3100" dirty="0" smtClean="0"/>
              <a:t/>
            </a:r>
            <a:br>
              <a:rPr lang="pt-PT" sz="3100" dirty="0" smtClean="0"/>
            </a:br>
            <a:r>
              <a:rPr lang="pt-PT" sz="3100" dirty="0"/>
              <a:t/>
            </a:r>
            <a:br>
              <a:rPr lang="pt-PT" sz="3100" dirty="0"/>
            </a:br>
            <a:r>
              <a:rPr lang="pt-PT" sz="3100" dirty="0" smtClean="0"/>
              <a:t/>
            </a:r>
            <a:br>
              <a:rPr lang="pt-PT" sz="3100" dirty="0" smtClean="0"/>
            </a:br>
            <a:r>
              <a:rPr lang="pt-PT" sz="3100" dirty="0"/>
              <a:t/>
            </a:r>
            <a:br>
              <a:rPr lang="pt-PT" sz="3100" dirty="0"/>
            </a:br>
            <a:r>
              <a:rPr lang="pt-PT" sz="3100" dirty="0" smtClean="0"/>
              <a:t/>
            </a:r>
            <a:br>
              <a:rPr lang="pt-PT" sz="3100" dirty="0" smtClean="0"/>
            </a:br>
            <a:r>
              <a:rPr lang="pt-PT" sz="3100" dirty="0"/>
              <a:t/>
            </a:r>
            <a:br>
              <a:rPr lang="pt-PT" sz="3100" dirty="0"/>
            </a:br>
            <a:r>
              <a:rPr lang="pt-PT" sz="3100" dirty="0" smtClean="0"/>
              <a:t>Silêncio </a:t>
            </a:r>
            <a:r>
              <a:rPr lang="pt-PT" sz="3100" dirty="0"/>
              <a:t>sobre as questões relacionadas com a partilha e acesso à </a:t>
            </a:r>
            <a:r>
              <a:rPr lang="pt-PT" sz="3100" dirty="0" smtClean="0"/>
              <a:t>informação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endParaRPr lang="pt-PT" dirty="0" smtClean="0"/>
          </a:p>
          <a:p>
            <a:pPr>
              <a:buFontTx/>
              <a:buChar char="-"/>
            </a:pPr>
            <a:r>
              <a:rPr lang="pt-PT" dirty="0" smtClean="0"/>
              <a:t>O paradigma clássico é o da absoluta recusa em partilhar a informação que se recolhe (de que cada um é “proprietário”), assente em mecanismos clássicos como os da proteção de dados, o interesse da investigação, o segredo de Estado, ou simplesmente a deficiência dos canais de comunicação ou a falta de confiança mútua. </a:t>
            </a:r>
          </a:p>
          <a:p>
            <a:pPr>
              <a:buFontTx/>
              <a:buChar char="-"/>
            </a:pPr>
            <a:r>
              <a:rPr lang="pt-PT" dirty="0" smtClean="0"/>
              <a:t>Esse paradigma vai sendo abandonado, mas tem de ser superado ainda mais rapidamente. </a:t>
            </a:r>
          </a:p>
          <a:p>
            <a:pPr>
              <a:buFontTx/>
              <a:buChar char="-"/>
            </a:pPr>
            <a:r>
              <a:rPr lang="pt-PT" dirty="0" smtClean="0"/>
              <a:t>Esse desiderato está bem presente no regime do </a:t>
            </a:r>
            <a:r>
              <a:rPr lang="pt-PT" dirty="0" err="1" smtClean="0"/>
              <a:t>Susp</a:t>
            </a:r>
            <a:r>
              <a:rPr lang="pt-PT" dirty="0" smtClean="0"/>
              <a:t> (artigos 5.º, VIII, 6.º, IX e X,  10-º, IV, </a:t>
            </a:r>
            <a:r>
              <a:rPr lang="pt-PT" dirty="0" err="1" smtClean="0"/>
              <a:t>etc</a:t>
            </a:r>
            <a:r>
              <a:rPr lang="pt-PT" dirty="0" smtClean="0"/>
              <a:t>), mas a experiência portuguesa e da União Europeia mostra que esse é, talvez, um dos nós górdios mais difíceis de desatar (v, contudo, o caso de sucesso do Sistema de Informação de </a:t>
            </a:r>
            <a:r>
              <a:rPr lang="pt-PT" dirty="0" err="1" smtClean="0"/>
              <a:t>Shengen</a:t>
            </a:r>
            <a:r>
              <a:rPr lang="pt-PT" dirty="0" smtClean="0"/>
              <a:t>).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934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Ignorância de algumas das ameaças principais, como as </a:t>
            </a:r>
            <a:r>
              <a:rPr lang="pt-PT" sz="2800" dirty="0" err="1"/>
              <a:t>ciberameaças</a:t>
            </a:r>
            <a:r>
              <a:rPr lang="pt-PT" sz="2800" dirty="0"/>
              <a:t> e os </a:t>
            </a:r>
            <a:r>
              <a:rPr lang="pt-PT" sz="2800" dirty="0" err="1"/>
              <a:t>ciberriscos</a:t>
            </a:r>
            <a:r>
              <a:rPr lang="pt-PT" sz="2800" dirty="0"/>
              <a:t>.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/>
              <a:t>Em muitas instâncias internacionais (NATO, UE, </a:t>
            </a:r>
            <a:r>
              <a:rPr lang="pt-PT" dirty="0" err="1" smtClean="0"/>
              <a:t>etc</a:t>
            </a:r>
            <a:r>
              <a:rPr lang="pt-PT" dirty="0" smtClean="0"/>
              <a:t>) </a:t>
            </a:r>
            <a:r>
              <a:rPr lang="pt-PT" dirty="0" err="1" smtClean="0"/>
              <a:t>consiera-se</a:t>
            </a:r>
            <a:r>
              <a:rPr lang="pt-PT" dirty="0" smtClean="0"/>
              <a:t> hoje os </a:t>
            </a:r>
            <a:r>
              <a:rPr lang="pt-PT" dirty="0" err="1" smtClean="0"/>
              <a:t>ciberriscos</a:t>
            </a:r>
            <a:r>
              <a:rPr lang="pt-PT" dirty="0" smtClean="0"/>
              <a:t> e os </a:t>
            </a:r>
            <a:r>
              <a:rPr lang="pt-PT" dirty="0" err="1" smtClean="0"/>
              <a:t>ciberatentados</a:t>
            </a:r>
            <a:r>
              <a:rPr lang="pt-PT" dirty="0" smtClean="0"/>
              <a:t> a ameaça principal que paira sobre os Estados, as instituições  e as pessoas. </a:t>
            </a:r>
          </a:p>
          <a:p>
            <a:pPr marL="0" indent="0">
              <a:buNone/>
            </a:pPr>
            <a:r>
              <a:rPr lang="pt-PT" dirty="0" smtClean="0"/>
              <a:t>A NATO e a UE, por exemplo, consideram-se impreparadas para enfrentá-los e estão a promover apressadas alterações de dispositivos e capacidades.</a:t>
            </a:r>
          </a:p>
          <a:p>
            <a:pPr marL="0" indent="0">
              <a:buNone/>
            </a:pPr>
            <a:r>
              <a:rPr lang="pt-PT" dirty="0" smtClean="0"/>
              <a:t>Os nossos quadros normativos e organizativos estão, regra geral desatentos a isto, começando apenas agora a assistir-se a algum esforço de adaptação.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266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marL="0" indent="0" algn="ctr">
              <a:buNone/>
            </a:pPr>
            <a:r>
              <a:rPr lang="pt-PT" sz="5400" dirty="0" smtClean="0">
                <a:solidFill>
                  <a:schemeClr val="tx2">
                    <a:lumMod val="75000"/>
                  </a:schemeClr>
                </a:solidFill>
              </a:rPr>
              <a:t>Obrigado</a:t>
            </a:r>
          </a:p>
          <a:p>
            <a:endParaRPr lang="pt-PT" dirty="0"/>
          </a:p>
          <a:p>
            <a:endParaRPr lang="pt-PT" dirty="0"/>
          </a:p>
          <a:p>
            <a:pPr marL="0" indent="0" algn="ctr">
              <a:buNone/>
            </a:pPr>
            <a:r>
              <a:rPr lang="pt-PT" sz="4400" dirty="0" smtClean="0"/>
              <a:t>vc@vitalinocanas.pt</a:t>
            </a:r>
            <a:endParaRPr lang="pt-PT" sz="4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233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O direito à segurança nas Constituições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i="1" dirty="0" smtClean="0"/>
              <a:t>Constituição portuguesa de 1976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Artigo </a:t>
            </a:r>
            <a:r>
              <a:rPr lang="pt-PT" dirty="0"/>
              <a:t>27.º </a:t>
            </a:r>
            <a:r>
              <a:rPr lang="pt-PT" dirty="0" smtClean="0"/>
              <a:t>: todos </a:t>
            </a:r>
            <a:r>
              <a:rPr lang="pt-PT" dirty="0"/>
              <a:t>têm direito à liberdade e à segurança. </a:t>
            </a:r>
          </a:p>
          <a:p>
            <a:pPr marL="0" indent="0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pt-PT" i="1" dirty="0" smtClean="0"/>
              <a:t>Constituição brasileira de </a:t>
            </a:r>
            <a:r>
              <a:rPr lang="pt-PT" i="1" dirty="0"/>
              <a:t>1988</a:t>
            </a:r>
          </a:p>
          <a:p>
            <a:pPr marL="0" indent="0">
              <a:buNone/>
            </a:pPr>
            <a:r>
              <a:rPr lang="pt-PT" i="1" dirty="0" err="1"/>
              <a:t>Art</a:t>
            </a:r>
            <a:r>
              <a:rPr lang="pt-PT" i="1" dirty="0"/>
              <a:t>. 5º: é garantido o direito à segurança. </a:t>
            </a:r>
            <a:endParaRPr lang="pt-PT" dirty="0"/>
          </a:p>
          <a:p>
            <a:pPr marL="0" indent="0">
              <a:buNone/>
            </a:pPr>
            <a:r>
              <a:rPr lang="pt-PT" dirty="0" err="1"/>
              <a:t>Art</a:t>
            </a:r>
            <a:r>
              <a:rPr lang="pt-PT" dirty="0"/>
              <a:t>. 6º: </a:t>
            </a:r>
            <a:r>
              <a:rPr lang="pt-PT" i="1" dirty="0"/>
              <a:t>são direitos sociais (…) a segurança (…) na forma desta Constituição</a:t>
            </a:r>
            <a:r>
              <a:rPr lang="pt-PT" dirty="0"/>
              <a:t>. </a:t>
            </a:r>
          </a:p>
          <a:p>
            <a:endParaRPr lang="pt-PT" b="1" i="1" dirty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391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/>
              <a:t>O direito à segurança nas Constituições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Do ponto de vista jurídico-constitucional, a grande diferença reside em que a Constituição de 1988 atribui ao direito à segurança a natureza de direito social.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Em Portugal, não é assim.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Isso não quer dizer que do ponto de vista material haja uma diferença abissal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3931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/>
              <a:t>O direito à segurança nas Constituições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sz="3800" smtClean="0"/>
              <a:t>No quadro constitucional português</a:t>
            </a:r>
            <a:r>
              <a:rPr lang="pt-PT" sz="3800" dirty="0"/>
              <a:t>  </a:t>
            </a:r>
            <a:r>
              <a:rPr lang="pt-PT" sz="3800" dirty="0" smtClean="0"/>
              <a:t>não há </a:t>
            </a:r>
            <a:r>
              <a:rPr lang="pt-PT" sz="3800" dirty="0"/>
              <a:t>dúvida que </a:t>
            </a:r>
            <a:r>
              <a:rPr lang="pt-PT" sz="3800" dirty="0" smtClean="0"/>
              <a:t>o direito à segurança tem </a:t>
            </a:r>
            <a:r>
              <a:rPr lang="pt-PT" sz="3800" dirty="0"/>
              <a:t>uma vertente negativa e uma </a:t>
            </a:r>
            <a:r>
              <a:rPr lang="pt-PT" sz="3800"/>
              <a:t>vertente </a:t>
            </a:r>
            <a:r>
              <a:rPr lang="pt-PT" sz="3800" smtClean="0"/>
              <a:t>positiva (como todos os direitos de liberdade). </a:t>
            </a:r>
          </a:p>
          <a:p>
            <a:pPr marL="0" indent="0">
              <a:buNone/>
            </a:pPr>
            <a:endParaRPr lang="pt-PT" sz="3800" dirty="0" smtClean="0"/>
          </a:p>
          <a:p>
            <a:pPr marL="0" indent="0">
              <a:buNone/>
            </a:pPr>
            <a:r>
              <a:rPr lang="pt-PT" sz="3800" smtClean="0"/>
              <a:t>Quanto à vertente positiva, </a:t>
            </a:r>
            <a:r>
              <a:rPr lang="pt-PT" sz="3800" dirty="0"/>
              <a:t>pode discutir-se se </a:t>
            </a:r>
            <a:r>
              <a:rPr lang="pt-PT" sz="3800" dirty="0" smtClean="0"/>
              <a:t>incorpora </a:t>
            </a:r>
            <a:r>
              <a:rPr lang="pt-PT" sz="3800" dirty="0"/>
              <a:t>um direito </a:t>
            </a:r>
            <a:r>
              <a:rPr lang="pt-PT" sz="3800"/>
              <a:t>individual </a:t>
            </a:r>
            <a:r>
              <a:rPr lang="pt-PT" sz="3800" smtClean="0"/>
              <a:t>a prestações de segurança. </a:t>
            </a:r>
          </a:p>
          <a:p>
            <a:pPr marL="0" indent="0">
              <a:buNone/>
            </a:pPr>
            <a:endParaRPr lang="pt-PT" sz="3800" dirty="0" smtClean="0"/>
          </a:p>
          <a:p>
            <a:pPr marL="0" indent="0">
              <a:buNone/>
            </a:pPr>
            <a:r>
              <a:rPr lang="pt-PT" sz="3800" smtClean="0"/>
              <a:t>Alguns (poucos) dirão </a:t>
            </a:r>
            <a:r>
              <a:rPr lang="pt-PT" sz="3800"/>
              <a:t>que </a:t>
            </a:r>
            <a:r>
              <a:rPr lang="pt-PT" sz="3800" smtClean="0"/>
              <a:t>sim (no caso brasileiro, essa resposta será porventura  mais sustentada).</a:t>
            </a:r>
          </a:p>
          <a:p>
            <a:pPr marL="0" indent="0">
              <a:buNone/>
            </a:pPr>
            <a:endParaRPr lang="pt-PT" sz="3800" smtClean="0"/>
          </a:p>
          <a:p>
            <a:pPr marL="0" indent="0">
              <a:buNone/>
            </a:pPr>
            <a:r>
              <a:rPr lang="pt-PT" sz="3800" smtClean="0"/>
              <a:t>Outros </a:t>
            </a:r>
            <a:r>
              <a:rPr lang="pt-PT" sz="3800" dirty="0"/>
              <a:t>falam de um </a:t>
            </a:r>
            <a:r>
              <a:rPr lang="pt-PT" sz="3800" dirty="0" smtClean="0"/>
              <a:t>direito individual à atuação das forças de </a:t>
            </a:r>
            <a:r>
              <a:rPr lang="pt-PT" sz="3800" dirty="0"/>
              <a:t>segurança apenas </a:t>
            </a:r>
            <a:r>
              <a:rPr lang="pt-PT" sz="3800"/>
              <a:t>reflexamente </a:t>
            </a:r>
            <a:r>
              <a:rPr lang="pt-PT" sz="3800" smtClean="0"/>
              <a:t>protegido.</a:t>
            </a:r>
          </a:p>
          <a:p>
            <a:pPr marL="0" indent="0">
              <a:buNone/>
            </a:pPr>
            <a:endParaRPr lang="pt-PT" sz="3800" smtClean="0"/>
          </a:p>
          <a:p>
            <a:pPr marL="0" indent="0">
              <a:buNone/>
            </a:pPr>
            <a:r>
              <a:rPr lang="pt-PT" sz="3800"/>
              <a:t>O</a:t>
            </a:r>
            <a:r>
              <a:rPr lang="pt-PT" sz="3800" smtClean="0"/>
              <a:t>utros </a:t>
            </a:r>
            <a:r>
              <a:rPr lang="pt-PT" sz="3800" dirty="0"/>
              <a:t>ainda, como eu</a:t>
            </a:r>
            <a:r>
              <a:rPr lang="pt-PT" sz="3800"/>
              <a:t>, </a:t>
            </a:r>
            <a:r>
              <a:rPr lang="pt-PT" sz="3800" smtClean="0"/>
              <a:t>rejeitam um direito </a:t>
            </a:r>
            <a:r>
              <a:rPr lang="pt-PT" sz="3800"/>
              <a:t>individual </a:t>
            </a:r>
            <a:r>
              <a:rPr lang="pt-PT" sz="3800" smtClean="0"/>
              <a:t>a prestações de </a:t>
            </a:r>
            <a:r>
              <a:rPr lang="pt-PT" sz="3800" dirty="0"/>
              <a:t>segurança, </a:t>
            </a:r>
            <a:r>
              <a:rPr lang="pt-PT" sz="3800"/>
              <a:t>constitucionalmente </a:t>
            </a:r>
            <a:r>
              <a:rPr lang="pt-PT" sz="3800" smtClean="0"/>
              <a:t>protegido </a:t>
            </a:r>
            <a:r>
              <a:rPr lang="pt-PT" sz="3800" dirty="0"/>
              <a:t>(não há direito a um </a:t>
            </a:r>
            <a:r>
              <a:rPr lang="pt-PT" sz="3800"/>
              <a:t>polícia </a:t>
            </a:r>
            <a:r>
              <a:rPr lang="pt-PT" sz="3800" smtClean="0"/>
              <a:t>à </a:t>
            </a:r>
            <a:r>
              <a:rPr lang="pt-PT" sz="3800" dirty="0"/>
              <a:t>porta de </a:t>
            </a:r>
            <a:r>
              <a:rPr lang="pt-PT" sz="3800"/>
              <a:t>cada </a:t>
            </a:r>
            <a:r>
              <a:rPr lang="pt-PT" sz="3800" smtClean="0"/>
              <a:t>cidadão…). </a:t>
            </a:r>
            <a:endParaRPr lang="pt-PT" sz="3800" dirty="0" smtClean="0"/>
          </a:p>
          <a:p>
            <a:pPr marL="0" indent="0">
              <a:buNone/>
            </a:pPr>
            <a:endParaRPr lang="pt-PT" sz="3800" dirty="0" smtClean="0"/>
          </a:p>
          <a:p>
            <a:pPr marL="0" indent="0">
              <a:buNone/>
            </a:pPr>
            <a:r>
              <a:rPr lang="pt-PT" sz="3800" dirty="0" smtClean="0"/>
              <a:t>Creio </a:t>
            </a:r>
            <a:r>
              <a:rPr lang="pt-PT" sz="3800" dirty="0"/>
              <a:t>que </a:t>
            </a:r>
            <a:r>
              <a:rPr lang="pt-PT" sz="3800" dirty="0" smtClean="0"/>
              <a:t>apesar das diferenças constitucionais, é possível aplicar esta construção </a:t>
            </a:r>
            <a:r>
              <a:rPr lang="pt-PT" sz="3800" smtClean="0"/>
              <a:t>a ambas as  Constituições.</a:t>
            </a:r>
            <a:endParaRPr lang="pt-PT" sz="3800" dirty="0"/>
          </a:p>
          <a:p>
            <a:pPr marL="0" indent="0">
              <a:buNone/>
            </a:pPr>
            <a:r>
              <a:rPr lang="pt-PT" dirty="0"/>
              <a:t> 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401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A organização da segurança </a:t>
            </a:r>
            <a:r>
              <a:rPr lang="pt-PT" dirty="0"/>
              <a:t>nas Constituições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Já do ponto de vista da organização da segurança pública, a Constituição brasileira (artigo 144.º) é muito mais exaustiva do que a congénere portuguesa, uma vez que  enumera taxativamente os órgãos de segurança pública (</a:t>
            </a:r>
            <a:r>
              <a:rPr lang="pt-BR" dirty="0"/>
              <a:t>polícia </a:t>
            </a:r>
            <a:r>
              <a:rPr lang="pt-BR" dirty="0" smtClean="0"/>
              <a:t>federal</a:t>
            </a:r>
            <a:r>
              <a:rPr lang="pt-BR" dirty="0"/>
              <a:t>,</a:t>
            </a:r>
            <a:r>
              <a:rPr lang="pt-BR" dirty="0" smtClean="0"/>
              <a:t> </a:t>
            </a:r>
            <a:r>
              <a:rPr lang="pt-BR" dirty="0"/>
              <a:t>polícia rodoviária </a:t>
            </a:r>
            <a:r>
              <a:rPr lang="pt-BR" dirty="0" smtClean="0"/>
              <a:t>federal, polícia </a:t>
            </a:r>
            <a:r>
              <a:rPr lang="pt-BR" dirty="0"/>
              <a:t>ferroviária </a:t>
            </a:r>
            <a:r>
              <a:rPr lang="pt-BR" dirty="0" smtClean="0"/>
              <a:t>federal, polícias civis,</a:t>
            </a:r>
            <a:r>
              <a:rPr lang="pt-PT" dirty="0" smtClean="0"/>
              <a:t> </a:t>
            </a:r>
            <a:r>
              <a:rPr lang="pt-BR" dirty="0" smtClean="0"/>
              <a:t>polícias </a:t>
            </a:r>
            <a:r>
              <a:rPr lang="pt-BR" dirty="0"/>
              <a:t>militares e corpos de bombeiros </a:t>
            </a:r>
            <a:r>
              <a:rPr lang="pt-BR" dirty="0" smtClean="0"/>
              <a:t>militares).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5522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/>
              <a:t>A organização da segurança nas Constituições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Constituição portuguesa limita-se a estabelecer alguns princípios a que a organização e a ação das polícias e forças de segurança estão sujeitas e a delimitar a competência para a definição do seu regime e organização, remetida para a lei (tem sido a lei de segurança interna a </a:t>
            </a:r>
            <a:r>
              <a:rPr lang="pt-PT" dirty="0" smtClean="0"/>
              <a:t>assumir o encargo de definir as </a:t>
            </a:r>
            <a:r>
              <a:rPr lang="pt-PT" smtClean="0"/>
              <a:t>linhas básicas: </a:t>
            </a:r>
            <a:r>
              <a:rPr lang="pt-PT" dirty="0" smtClean="0"/>
              <a:t>Lei n.º 53/2008, de 29 de agosto, alterada pela última vez em 2017).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5522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/>
              <a:t>A organização da segurança nas Constituições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Apesar disso</a:t>
            </a:r>
            <a:r>
              <a:rPr lang="pt-PT" smtClean="0"/>
              <a:t>, em Portugal o </a:t>
            </a:r>
            <a:r>
              <a:rPr lang="pt-PT" dirty="0" smtClean="0"/>
              <a:t>elenco de forças e serviços de segurança e as respetivas atribuições têm mantido assinalável estabilidade nas últimas décadas, sem que tenha sido impossível introduzir os ajustes necessários (por exemplo, quanto </a:t>
            </a:r>
            <a:r>
              <a:rPr lang="pt-PT" smtClean="0"/>
              <a:t>à jurisdição e implantação </a:t>
            </a:r>
            <a:r>
              <a:rPr lang="pt-PT" dirty="0" smtClean="0"/>
              <a:t>territorial da PSP e da </a:t>
            </a:r>
            <a:r>
              <a:rPr lang="pt-PT" smtClean="0"/>
              <a:t>GNR).</a:t>
            </a:r>
          </a:p>
          <a:p>
            <a:pPr marL="0" indent="0">
              <a:buNone/>
            </a:pPr>
            <a:r>
              <a:rPr lang="pt-PT" smtClean="0"/>
              <a:t>Nesta área a estabilidade é essencial. A cedência à tentação de mudanças frequentes, com extinção ou criação de novos organismos, pode produzir resultados contraproducentes.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5522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Traço comum: </a:t>
            </a:r>
            <a:r>
              <a:rPr lang="pt-PT" smtClean="0"/>
              <a:t>constituições agarradas a uma conceptologia </a:t>
            </a:r>
            <a:r>
              <a:rPr lang="pt-PT" dirty="0" smtClean="0"/>
              <a:t>clássica e ainda pouco sensíveis a novos contextos </a:t>
            </a:r>
            <a:r>
              <a:rPr lang="pt-PT" smtClean="0"/>
              <a:t>da (in)segurança</a:t>
            </a:r>
            <a:r>
              <a:rPr lang="pt-PT" dirty="0" smtClean="0"/>
              <a:t>:</a:t>
            </a:r>
          </a:p>
          <a:p>
            <a:pPr marL="0" indent="0">
              <a:buNone/>
            </a:pPr>
            <a:endParaRPr lang="pt-PT" dirty="0" smtClean="0"/>
          </a:p>
          <a:p>
            <a:pPr>
              <a:buFontTx/>
              <a:buChar char="-"/>
            </a:pPr>
            <a:r>
              <a:rPr lang="pt-PT" dirty="0" smtClean="0"/>
              <a:t>Excessivo apego às dicotomias segurança interna/externa, segurança/defesa; </a:t>
            </a:r>
          </a:p>
          <a:p>
            <a:pPr>
              <a:buFontTx/>
              <a:buChar char="-"/>
            </a:pPr>
            <a:r>
              <a:rPr lang="pt-PT" dirty="0" smtClean="0"/>
              <a:t>Silêncio sobre a coordenação entre os vários órgãos de polícia, preventiva e de investigação;</a:t>
            </a:r>
            <a:endParaRPr lang="pt-PT" dirty="0"/>
          </a:p>
          <a:p>
            <a:pPr>
              <a:buFontTx/>
              <a:buChar char="-"/>
            </a:pPr>
            <a:r>
              <a:rPr lang="pt-PT" dirty="0" smtClean="0"/>
              <a:t>Deficitária normação das </a:t>
            </a:r>
            <a:r>
              <a:rPr lang="pt-PT" dirty="0"/>
              <a:t>atividades de </a:t>
            </a:r>
            <a:r>
              <a:rPr lang="pt-PT" i="1" dirty="0" err="1" smtClean="0"/>
              <a:t>intelligence</a:t>
            </a:r>
            <a:r>
              <a:rPr lang="pt-PT" dirty="0" smtClean="0"/>
              <a:t>;</a:t>
            </a:r>
          </a:p>
          <a:p>
            <a:pPr>
              <a:buFontTx/>
              <a:buChar char="-"/>
            </a:pPr>
            <a:r>
              <a:rPr lang="pt-PT" dirty="0" smtClean="0"/>
              <a:t>Ausência de imposição de coordenação entre sistemas de segurança e de </a:t>
            </a:r>
            <a:r>
              <a:rPr lang="pt-PT" i="1" dirty="0" err="1" smtClean="0"/>
              <a:t>intelligence</a:t>
            </a:r>
            <a:r>
              <a:rPr lang="pt-PT" dirty="0" smtClean="0"/>
              <a:t>;</a:t>
            </a:r>
          </a:p>
          <a:p>
            <a:pPr>
              <a:buFontTx/>
              <a:buChar char="-"/>
            </a:pPr>
            <a:r>
              <a:rPr lang="pt-PT" dirty="0" smtClean="0"/>
              <a:t>Silêncio sobre as questões relacionadas com a partilha e acesso à informação;</a:t>
            </a:r>
          </a:p>
          <a:p>
            <a:pPr>
              <a:buFontTx/>
              <a:buChar char="-"/>
            </a:pPr>
            <a:r>
              <a:rPr lang="pt-PT" dirty="0" smtClean="0"/>
              <a:t>Ignorância de algumas das ameaças principais, como as </a:t>
            </a:r>
            <a:r>
              <a:rPr lang="pt-PT" dirty="0" err="1" smtClean="0"/>
              <a:t>ciber</a:t>
            </a:r>
            <a:r>
              <a:rPr lang="pt-PT" dirty="0" smtClean="0"/>
              <a:t>-ameaças e os </a:t>
            </a:r>
            <a:r>
              <a:rPr lang="pt-PT" dirty="0" err="1" smtClean="0"/>
              <a:t>ciber</a:t>
            </a:r>
            <a:r>
              <a:rPr lang="pt-PT" dirty="0" smtClean="0"/>
              <a:t>-riscos;</a:t>
            </a:r>
          </a:p>
          <a:p>
            <a:pPr>
              <a:buFontTx/>
              <a:buChar char="-"/>
            </a:pPr>
            <a:r>
              <a:rPr lang="pt-PT" dirty="0" smtClean="0"/>
              <a:t>Divórcio </a:t>
            </a:r>
            <a:r>
              <a:rPr lang="pt-PT" smtClean="0"/>
              <a:t>quase completo </a:t>
            </a:r>
            <a:r>
              <a:rPr lang="pt-PT" dirty="0" smtClean="0"/>
              <a:t>entre as forças e serviços de segurança e as forças armadas (tema não focado aqui).</a:t>
            </a:r>
          </a:p>
          <a:p>
            <a:pPr>
              <a:buFontTx/>
              <a:buChar char="-"/>
            </a:pP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9000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/>
              <a:t>Excessivo apego às dicotomias segurança interna/externa, </a:t>
            </a:r>
            <a:r>
              <a:rPr lang="pt-PT" sz="3200" dirty="0" smtClean="0"/>
              <a:t>segurança/defesa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Muitas </a:t>
            </a:r>
            <a:r>
              <a:rPr lang="pt-PT" dirty="0" smtClean="0"/>
              <a:t>das mais graves ameaças à segurança dos cidadãos, das instituições e da vida social provém de criminalidade que não se enquadra nas dicotomias tradicionais (e que, em alguns casos, não é apenas criminalidade): terrorismo perpetrado por </a:t>
            </a:r>
            <a:r>
              <a:rPr lang="pt-PT" smtClean="0"/>
              <a:t>organizações transnacionais </a:t>
            </a:r>
            <a:r>
              <a:rPr lang="pt-PT" dirty="0" smtClean="0"/>
              <a:t>extremistas, designadamente </a:t>
            </a:r>
            <a:r>
              <a:rPr lang="pt-PT" dirty="0" err="1" smtClean="0"/>
              <a:t>jihadistas</a:t>
            </a:r>
            <a:r>
              <a:rPr lang="pt-PT" dirty="0" smtClean="0"/>
              <a:t>, cibercrime, branqueamento de capitais, fraude fiscal, tráficos vários</a:t>
            </a:r>
            <a:r>
              <a:rPr lang="pt-PT" smtClean="0"/>
              <a:t>.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Basear o regime e organização do dispositivo de forças nessas dicotomias cria entropias no sistema que se traduzem em ineficiências, conflitos positivos e negativos de competências e, consequentemente, dificuldades no combate a essa criminalidade mais grave.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Vitalino Canas, Portugal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3625-C64A-4B6F-8E09-86AE6F860B0E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0761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Mirant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14191</TotalTime>
  <Words>1615</Words>
  <Application>Microsoft Office PowerPoint</Application>
  <PresentationFormat>Apresentação na tela (4:3)</PresentationFormat>
  <Paragraphs>138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Fundição</vt:lpstr>
      <vt:lpstr>Inteligência e Segurança –Sistema Único de Segurança Relações com o caso português</vt:lpstr>
      <vt:lpstr>O direito à segurança nas Constituições</vt:lpstr>
      <vt:lpstr>O direito à segurança nas Constituições</vt:lpstr>
      <vt:lpstr>O direito à segurança nas Constituições</vt:lpstr>
      <vt:lpstr>A organização da segurança nas Constituições</vt:lpstr>
      <vt:lpstr>A organização da segurança nas Constituições</vt:lpstr>
      <vt:lpstr>A organização da segurança nas Constituições</vt:lpstr>
      <vt:lpstr>Slide 8</vt:lpstr>
      <vt:lpstr>Excessivo apego às dicotomias segurança interna/externa, segurança/defesa</vt:lpstr>
      <vt:lpstr>Silêncio sobre a coordenação entre os vários órgãos de polícia, preventiva e de investigação</vt:lpstr>
      <vt:lpstr>Silêncio sobre a coordenação entre os vários órgãos de polícia, preventiva e de investigação</vt:lpstr>
      <vt:lpstr>Silêncio sobre a coordenação entre os vários órgãos de polícia, preventiva e de investigação</vt:lpstr>
      <vt:lpstr>Silêncio sobre a coordenação entre os vários órgãos de polícia, preventiva e de investigação</vt:lpstr>
      <vt:lpstr>Reduzida expressão das atividades de intelligence</vt:lpstr>
      <vt:lpstr>Reduzida expressão das atividades de intelligence</vt:lpstr>
      <vt:lpstr>Ausência de imposição de coordenação entre sistemas de segurança e de intelligence</vt:lpstr>
      <vt:lpstr>          Silêncio sobre as questões relacionadas com a partilha e acesso à informação</vt:lpstr>
      <vt:lpstr>Ignorância de algumas das ameaças principais, como as ciberameaças e os ciberriscos.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democratic constitution? (What makes a democratic system of government?)</dc:title>
  <dc:creator>vcanas</dc:creator>
  <cp:lastModifiedBy>gabriela.jardim</cp:lastModifiedBy>
  <cp:revision>129</cp:revision>
  <dcterms:created xsi:type="dcterms:W3CDTF">2013-04-30T10:47:46Z</dcterms:created>
  <dcterms:modified xsi:type="dcterms:W3CDTF">2018-05-24T19:50:07Z</dcterms:modified>
</cp:coreProperties>
</file>