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3" r:id="rId1"/>
  </p:sldMasterIdLst>
  <p:notesMasterIdLst>
    <p:notesMasterId r:id="rId75"/>
  </p:notesMasterIdLst>
  <p:handoutMasterIdLst>
    <p:handoutMasterId r:id="rId76"/>
  </p:handoutMasterIdLst>
  <p:sldIdLst>
    <p:sldId id="287" r:id="rId2"/>
    <p:sldId id="328" r:id="rId3"/>
    <p:sldId id="285" r:id="rId4"/>
    <p:sldId id="304" r:id="rId5"/>
    <p:sldId id="305" r:id="rId6"/>
    <p:sldId id="329" r:id="rId7"/>
    <p:sldId id="330" r:id="rId8"/>
    <p:sldId id="331" r:id="rId9"/>
    <p:sldId id="332" r:id="rId10"/>
    <p:sldId id="333" r:id="rId11"/>
    <p:sldId id="334" r:id="rId12"/>
    <p:sldId id="313" r:id="rId13"/>
    <p:sldId id="314" r:id="rId14"/>
    <p:sldId id="344" r:id="rId15"/>
    <p:sldId id="345" r:id="rId16"/>
    <p:sldId id="346" r:id="rId17"/>
    <p:sldId id="347" r:id="rId18"/>
    <p:sldId id="348" r:id="rId19"/>
    <p:sldId id="399" r:id="rId20"/>
    <p:sldId id="401" r:id="rId21"/>
    <p:sldId id="400" r:id="rId22"/>
    <p:sldId id="335" r:id="rId23"/>
    <p:sldId id="336" r:id="rId24"/>
    <p:sldId id="337" r:id="rId25"/>
    <p:sldId id="317" r:id="rId26"/>
    <p:sldId id="318" r:id="rId27"/>
    <p:sldId id="338" r:id="rId28"/>
    <p:sldId id="339" r:id="rId29"/>
    <p:sldId id="340" r:id="rId30"/>
    <p:sldId id="288" r:id="rId31"/>
    <p:sldId id="342" r:id="rId32"/>
    <p:sldId id="382" r:id="rId33"/>
    <p:sldId id="289" r:id="rId34"/>
    <p:sldId id="386" r:id="rId35"/>
    <p:sldId id="299" r:id="rId36"/>
    <p:sldId id="290" r:id="rId37"/>
    <p:sldId id="294" r:id="rId38"/>
    <p:sldId id="291" r:id="rId39"/>
    <p:sldId id="292" r:id="rId40"/>
    <p:sldId id="293" r:id="rId41"/>
    <p:sldId id="378" r:id="rId42"/>
    <p:sldId id="383" r:id="rId43"/>
    <p:sldId id="398" r:id="rId44"/>
    <p:sldId id="379" r:id="rId45"/>
    <p:sldId id="380" r:id="rId46"/>
    <p:sldId id="387" r:id="rId47"/>
    <p:sldId id="388" r:id="rId48"/>
    <p:sldId id="389" r:id="rId49"/>
    <p:sldId id="381" r:id="rId50"/>
    <p:sldId id="384" r:id="rId51"/>
    <p:sldId id="397" r:id="rId52"/>
    <p:sldId id="390" r:id="rId53"/>
    <p:sldId id="391" r:id="rId54"/>
    <p:sldId id="392" r:id="rId55"/>
    <p:sldId id="385" r:id="rId56"/>
    <p:sldId id="393" r:id="rId57"/>
    <p:sldId id="349" r:id="rId58"/>
    <p:sldId id="354" r:id="rId59"/>
    <p:sldId id="355" r:id="rId60"/>
    <p:sldId id="374" r:id="rId61"/>
    <p:sldId id="375" r:id="rId62"/>
    <p:sldId id="357" r:id="rId63"/>
    <p:sldId id="350" r:id="rId64"/>
    <p:sldId id="371" r:id="rId65"/>
    <p:sldId id="351" r:id="rId66"/>
    <p:sldId id="367" r:id="rId67"/>
    <p:sldId id="368" r:id="rId68"/>
    <p:sldId id="369" r:id="rId69"/>
    <p:sldId id="352" r:id="rId70"/>
    <p:sldId id="353" r:id="rId71"/>
    <p:sldId id="361" r:id="rId72"/>
    <p:sldId id="359" r:id="rId73"/>
    <p:sldId id="270" r:id="rId74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411" autoAdjust="0"/>
    <p:restoredTop sz="94638" autoAdjust="0"/>
  </p:normalViewPr>
  <p:slideViewPr>
    <p:cSldViewPr>
      <p:cViewPr>
        <p:scale>
          <a:sx n="94" d="100"/>
          <a:sy n="94" d="100"/>
        </p:scale>
        <p:origin x="-888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242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1A2C91-B3DB-4958-BBB0-B8A1540DDE46}" type="datetimeFigureOut">
              <a:rPr lang="pt-BR" smtClean="0"/>
              <a:pPr/>
              <a:t>16/05/2018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7CCE27-2E9A-45F6-B72F-CDEA4C763D4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7455C4-A0C8-4A70-A474-83CACCCC5086}" type="datetimeFigureOut">
              <a:rPr lang="pt-BR" smtClean="0"/>
              <a:pPr/>
              <a:t>16/05/2018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3962DE-8C22-42C8-96DF-2359A776653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VISTA AEREA</a:t>
            </a:r>
            <a:r>
              <a:rPr lang="pt-BR" baseline="0" dirty="0" smtClean="0"/>
              <a:t> DA PFDF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962DE-8C22-42C8-96DF-2359A776653C}" type="slidenum">
              <a:rPr lang="pt-BR" smtClean="0"/>
              <a:pPr/>
              <a:t>3</a:t>
            </a:fld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VISTA</a:t>
            </a:r>
            <a:r>
              <a:rPr lang="pt-BR" baseline="0" dirty="0" smtClean="0"/>
              <a:t> AÉREA DO BLOCO I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962DE-8C22-42C8-96DF-2359A776653C}" type="slidenum">
              <a:rPr lang="pt-BR" smtClean="0"/>
              <a:pPr/>
              <a:t>7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ângulo retângulo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7" name="Subtítulo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grpSp>
        <p:nvGrpSpPr>
          <p:cNvPr id="2" name="Grupo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orma livre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orma livre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orma livre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Conector reto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Espaço Reservado para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2A520B1F-53C8-4033-8C19-FD5E17CFC434}" type="datetimeFigureOut">
              <a:rPr lang="pt-BR" smtClean="0"/>
              <a:pPr>
                <a:defRPr/>
              </a:pPr>
              <a:t>16/05/2018</a:t>
            </a:fld>
            <a:endParaRPr lang="pt-BR"/>
          </a:p>
        </p:txBody>
      </p:sp>
      <p:sp>
        <p:nvSpPr>
          <p:cNvPr id="19" name="Espaço Reservado para Rodapé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27" name="Espaço Reservado para Número de Slid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31C1F2BE-9C0A-4605-B697-5CAD29D9E5F9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3F4BD4E5-CDDE-427B-BACE-C57A1DA23529}" type="datetimeFigureOut">
              <a:rPr lang="pt-BR" smtClean="0"/>
              <a:pPr>
                <a:defRPr/>
              </a:pPr>
              <a:t>16/05/2018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7669FE4-EA87-4EFB-B320-17DBC4A602A7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659E9B7-70AB-40EC-BECE-3C8C5E69EE63}" type="datetimeFigureOut">
              <a:rPr lang="pt-BR" smtClean="0"/>
              <a:pPr>
                <a:defRPr/>
              </a:pPr>
              <a:t>16/05/2018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9FCCD05-4684-44B2-9FB8-B9C945E1B925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2FCC8E8-8181-4050-B590-80E89D901C5E}" type="datetimeFigureOut">
              <a:rPr lang="pt-BR" smtClean="0"/>
              <a:pPr>
                <a:defRPr/>
              </a:pPr>
              <a:t>16/05/2018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338E340-47A5-4AAA-ABD1-255BB92AE377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FBBEA3B-DE3C-4A5E-969A-3B119B876F53}" type="datetimeFigureOut">
              <a:rPr lang="pt-BR" smtClean="0"/>
              <a:pPr>
                <a:defRPr/>
              </a:pPr>
              <a:t>16/05/2018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03AC8E0-4C1B-4DC6-B20E-3AFF1D331431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7" name="Divisa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Divisa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7B4DB19-DB7D-44C0-B64B-A1F3E935F6DD}" type="datetimeFigureOut">
              <a:rPr lang="pt-BR" smtClean="0"/>
              <a:pPr>
                <a:defRPr/>
              </a:pPr>
              <a:t>16/05/2018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12160AE-25D6-434C-956C-2865A14B1359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8AC8668-230B-475A-8709-1A5AB4B49DC9}" type="datetimeFigureOut">
              <a:rPr lang="pt-BR" smtClean="0"/>
              <a:pPr>
                <a:defRPr/>
              </a:pPr>
              <a:t>16/05/2018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979B0E9-3227-41D1-855B-C2347849AA58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903C1CD-FB19-483C-B74D-7179105686A5}" type="datetimeFigureOut">
              <a:rPr lang="pt-BR" smtClean="0"/>
              <a:pPr>
                <a:defRPr/>
              </a:pPr>
              <a:t>16/05/2018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3B140232-614D-4556-8220-50561E060158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9F2F035-463F-4682-8C2A-A8C0C463718E}" type="datetimeFigureOut">
              <a:rPr lang="pt-BR" smtClean="0"/>
              <a:pPr>
                <a:defRPr/>
              </a:pPr>
              <a:t>16/05/2018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86AF939-AC6C-4B7E-934C-94DEDF6DD50C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pPr>
              <a:defRPr/>
            </a:pPr>
            <a:fld id="{401BA2F6-DC30-42A8-92DD-303C7451DBCC}" type="datetimeFigureOut">
              <a:rPr lang="pt-BR" smtClean="0"/>
              <a:pPr>
                <a:defRPr/>
              </a:pPr>
              <a:t>16/05/2018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EA68DED-B8E5-4A86-A312-3EE4628BE7ED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04B03CA8-0954-4F1F-AC3B-7C537763EE91}" type="datetimeFigureOut">
              <a:rPr lang="pt-BR" smtClean="0"/>
              <a:pPr>
                <a:defRPr/>
              </a:pPr>
              <a:t>16/05/2018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F00DA770-9B1A-45F3-BC06-2A10A59C22E0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8" name="Forma livre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orma livre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Triângulo retângulo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Conector reto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ivisa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Divisa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a livre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orma livre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Triângulo retângulo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Conector reto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ço Reservado para Título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0" name="Espaço Reservado para Texto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0" name="Espaço Reservado para Data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1C3E66EC-5DD5-4C82-A59C-859B2B0AE4D7}" type="datetimeFigureOut">
              <a:rPr lang="pt-BR" smtClean="0"/>
              <a:pPr>
                <a:defRPr/>
              </a:pPr>
              <a:t>16/05/2018</a:t>
            </a:fld>
            <a:endParaRPr lang="pt-BR"/>
          </a:p>
        </p:txBody>
      </p:sp>
      <p:sp>
        <p:nvSpPr>
          <p:cNvPr id="22" name="Espaço Reservado para Rodapé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18" name="Espaço Reservado para Número de Slide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B200B2F1-CA78-4766-8F0F-9C42A813A88E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Imagem 8" descr="tulipa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340225"/>
            <a:ext cx="3357563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Imagem 7" descr="tulipa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38" y="4340225"/>
            <a:ext cx="3357562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785813" y="428625"/>
            <a:ext cx="7462837" cy="270843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500" b="1" dirty="0">
                <a:solidFill>
                  <a:schemeClr val="accent2">
                    <a:lumMod val="75000"/>
                  </a:schemeClr>
                </a:solidFill>
                <a:latin typeface="AvantGarde" pitchFamily="34" charset="0"/>
              </a:rPr>
              <a:t>Penitenciária Feminina do </a:t>
            </a:r>
            <a:r>
              <a:rPr lang="pt-BR" sz="3500" b="1" dirty="0" smtClean="0">
                <a:solidFill>
                  <a:schemeClr val="accent2">
                    <a:lumMod val="75000"/>
                  </a:schemeClr>
                </a:solidFill>
                <a:latin typeface="AvantGarde" pitchFamily="34" charset="0"/>
              </a:rPr>
              <a:t/>
            </a:r>
            <a:br>
              <a:rPr lang="pt-BR" sz="3500" b="1" dirty="0" smtClean="0">
                <a:solidFill>
                  <a:schemeClr val="accent2">
                    <a:lumMod val="75000"/>
                  </a:schemeClr>
                </a:solidFill>
                <a:latin typeface="AvantGarde" pitchFamily="34" charset="0"/>
              </a:rPr>
            </a:br>
            <a:r>
              <a:rPr lang="pt-BR" sz="3500" b="1" dirty="0" smtClean="0">
                <a:solidFill>
                  <a:schemeClr val="accent2">
                    <a:lumMod val="75000"/>
                  </a:schemeClr>
                </a:solidFill>
                <a:latin typeface="AvantGarde" pitchFamily="34" charset="0"/>
              </a:rPr>
              <a:t>Distrito </a:t>
            </a:r>
            <a:r>
              <a:rPr lang="pt-BR" sz="3500" b="1" dirty="0">
                <a:solidFill>
                  <a:schemeClr val="accent2">
                    <a:lumMod val="75000"/>
                  </a:schemeClr>
                </a:solidFill>
                <a:latin typeface="AvantGarde" pitchFamily="34" charset="0"/>
              </a:rPr>
              <a:t>Federal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2000" b="1" dirty="0">
              <a:solidFill>
                <a:schemeClr val="accent2">
                  <a:lumMod val="75000"/>
                </a:schemeClr>
              </a:solidFill>
              <a:latin typeface="AvantGarde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accent2">
                    <a:lumMod val="75000"/>
                  </a:schemeClr>
                </a:solidFill>
                <a:latin typeface="AvantGarde" pitchFamily="34" charset="0"/>
              </a:rPr>
              <a:t>Subsecretaria do Sistema </a:t>
            </a:r>
            <a:r>
              <a:rPr lang="pt-BR" sz="2000" b="1" dirty="0" smtClean="0">
                <a:solidFill>
                  <a:schemeClr val="accent2">
                    <a:lumMod val="75000"/>
                  </a:schemeClr>
                </a:solidFill>
                <a:latin typeface="AvantGarde" pitchFamily="34" charset="0"/>
              </a:rPr>
              <a:t>Penitenciário- SESIPE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 smtClean="0">
                <a:solidFill>
                  <a:schemeClr val="accent2">
                    <a:lumMod val="75000"/>
                  </a:schemeClr>
                </a:solidFill>
                <a:latin typeface="AvantGarde" pitchFamily="34" charset="0"/>
              </a:rPr>
              <a:t>Secretaria de Segurança Pública - SSP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2000" b="1" dirty="0" smtClean="0">
              <a:solidFill>
                <a:schemeClr val="accent2">
                  <a:lumMod val="75000"/>
                </a:schemeClr>
              </a:solidFill>
              <a:latin typeface="AvantGarde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2000" b="1" dirty="0">
              <a:solidFill>
                <a:schemeClr val="accent2">
                  <a:lumMod val="75000"/>
                </a:schemeClr>
              </a:solidFill>
              <a:latin typeface="AvantGarde" pitchFamily="34" charset="0"/>
            </a:endParaRPr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4800" y="2643188"/>
            <a:ext cx="3513138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\\srv-arq-pfdf\pfdf\AJ\SkyDrive\FOTOS 11-2015\DSC001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357166"/>
            <a:ext cx="7998768" cy="5143536"/>
          </a:xfrm>
          <a:prstGeom prst="rect">
            <a:avLst/>
          </a:prstGeom>
          <a:noFill/>
        </p:spPr>
      </p:pic>
      <p:sp>
        <p:nvSpPr>
          <p:cNvPr id="8" name="CaixaDeTexto 7"/>
          <p:cNvSpPr txBox="1"/>
          <p:nvPr/>
        </p:nvSpPr>
        <p:spPr>
          <a:xfrm>
            <a:off x="785786" y="5500702"/>
            <a:ext cx="7715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ALA DE TRATAMENTO PSIQUIÁTRICO MASCULINO - ATP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5" descr="atp pati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500042"/>
            <a:ext cx="7429552" cy="4714908"/>
          </a:xfrm>
        </p:spPr>
      </p:pic>
      <p:sp>
        <p:nvSpPr>
          <p:cNvPr id="4" name="CaixaDeTexto 3"/>
          <p:cNvSpPr txBox="1"/>
          <p:nvPr/>
        </p:nvSpPr>
        <p:spPr>
          <a:xfrm>
            <a:off x="785786" y="5214950"/>
            <a:ext cx="7786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Pátio para banho de sol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G:\Drive\DCIM\100PHOTO\SAM_18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85786" y="1000108"/>
            <a:ext cx="7358114" cy="452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5953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306324~1\AppData\Local\Temp\Rar$DIa0.298\DSC001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571480"/>
            <a:ext cx="7286676" cy="4929222"/>
          </a:xfrm>
          <a:prstGeom prst="rect">
            <a:avLst/>
          </a:prstGeom>
          <a:noFill/>
        </p:spPr>
      </p:pic>
      <p:sp>
        <p:nvSpPr>
          <p:cNvPr id="6" name="CaixaDeTexto 5"/>
          <p:cNvSpPr txBox="1"/>
          <p:nvPr/>
        </p:nvSpPr>
        <p:spPr>
          <a:xfrm>
            <a:off x="857224" y="5429264"/>
            <a:ext cx="742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Academia ao Ar Livre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94290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pt-BR" b="1" dirty="0" smtClean="0"/>
              <a:t> </a:t>
            </a:r>
            <a:endParaRPr lang="pt-BR" dirty="0" smtClean="0"/>
          </a:p>
          <a:p>
            <a:pPr>
              <a:buFontTx/>
              <a:buChar char="-"/>
            </a:pPr>
            <a:r>
              <a:rPr lang="pt-BR" sz="3000" b="1" dirty="0" smtClean="0"/>
              <a:t>Grupos de apoio </a:t>
            </a:r>
            <a:r>
              <a:rPr lang="pt-BR" b="1" dirty="0" smtClean="0"/>
              <a:t>: </a:t>
            </a:r>
            <a:r>
              <a:rPr lang="pt-BR" dirty="0" smtClean="0"/>
              <a:t>grupos psicoterápicos, grupos prevenção a recaídas, grupos de dependentes químicos, grupos de transtorno de personalidade, grupos de </a:t>
            </a:r>
            <a:r>
              <a:rPr lang="pt-BR" dirty="0" err="1" smtClean="0"/>
              <a:t>escutatória</a:t>
            </a:r>
            <a:r>
              <a:rPr lang="pt-BR" dirty="0" smtClean="0"/>
              <a:t>;</a:t>
            </a:r>
          </a:p>
          <a:p>
            <a:pPr>
              <a:buFontTx/>
              <a:buChar char="-"/>
            </a:pPr>
            <a:r>
              <a:rPr lang="pt-BR" sz="3000" b="1" dirty="0" smtClean="0"/>
              <a:t>Projeto “Família integrada</a:t>
            </a:r>
            <a:r>
              <a:rPr lang="pt-BR" b="1" dirty="0" smtClean="0"/>
              <a:t>” </a:t>
            </a:r>
            <a:r>
              <a:rPr lang="pt-BR" dirty="0" smtClean="0"/>
              <a:t>(aproximação da família ao interno em cumprimento de medida de segurança);</a:t>
            </a:r>
          </a:p>
          <a:p>
            <a:pPr>
              <a:buFontTx/>
              <a:buChar char="-"/>
            </a:pPr>
            <a:r>
              <a:rPr lang="pt-BR" sz="3000" b="1" dirty="0" smtClean="0"/>
              <a:t>Inclusão Digital</a:t>
            </a:r>
            <a:r>
              <a:rPr lang="pt-BR" b="1" dirty="0" smtClean="0"/>
              <a:t>;</a:t>
            </a:r>
          </a:p>
          <a:p>
            <a:pPr>
              <a:buFontTx/>
              <a:buChar char="-"/>
            </a:pPr>
            <a:r>
              <a:rPr lang="pt-BR" sz="3000" b="1" dirty="0" smtClean="0"/>
              <a:t>Projeto Acolhimento </a:t>
            </a:r>
            <a:r>
              <a:rPr lang="pt-BR" dirty="0" smtClean="0"/>
              <a:t>(assistência a internos e seus familiares); </a:t>
            </a:r>
          </a:p>
          <a:p>
            <a:pPr>
              <a:buFontTx/>
              <a:buChar char="-"/>
            </a:pPr>
            <a:r>
              <a:rPr lang="pt-BR" sz="3000" b="1" dirty="0" smtClean="0"/>
              <a:t>Remissão pela leitura</a:t>
            </a:r>
            <a:r>
              <a:rPr lang="pt-BR" b="1" dirty="0" smtClean="0"/>
              <a:t>;</a:t>
            </a:r>
          </a:p>
          <a:p>
            <a:pPr>
              <a:buFontTx/>
              <a:buChar char="-"/>
            </a:pPr>
            <a:r>
              <a:rPr lang="pt-BR" sz="3300" b="1" dirty="0" smtClean="0"/>
              <a:t>Ensino Fundamental e Médio </a:t>
            </a:r>
            <a:r>
              <a:rPr lang="pt-BR" dirty="0" smtClean="0"/>
              <a:t>(Secretaria da Educação);</a:t>
            </a:r>
          </a:p>
          <a:p>
            <a:pPr>
              <a:buFontTx/>
              <a:buChar char="-"/>
            </a:pPr>
            <a:r>
              <a:rPr lang="pt-BR" sz="3000" b="1" dirty="0" smtClean="0"/>
              <a:t>Curso de Ensino Superior</a:t>
            </a:r>
            <a:r>
              <a:rPr lang="pt-BR" b="1" dirty="0" smtClean="0"/>
              <a:t>  </a:t>
            </a:r>
            <a:r>
              <a:rPr lang="pt-BR" dirty="0" smtClean="0"/>
              <a:t>(em parceria com a iniciativa privada).</a:t>
            </a:r>
          </a:p>
          <a:p>
            <a:pPr>
              <a:buFontTx/>
              <a:buChar char="-"/>
            </a:pPr>
            <a:r>
              <a:rPr lang="pt-BR" sz="3300" b="1" dirty="0" smtClean="0"/>
              <a:t>PRONATEC- </a:t>
            </a:r>
            <a:r>
              <a:rPr lang="pt-BR" sz="2900" dirty="0" smtClean="0"/>
              <a:t>Curso de Artesanato para internos da </a:t>
            </a:r>
            <a:r>
              <a:rPr lang="pt-BR" sz="2800" dirty="0" smtClean="0"/>
              <a:t>ATP.</a:t>
            </a:r>
          </a:p>
          <a:p>
            <a:pPr>
              <a:buNone/>
            </a:pPr>
            <a:endParaRPr lang="pt-BR" dirty="0" smtClean="0"/>
          </a:p>
          <a:p>
            <a:endParaRPr lang="pt-BR" dirty="0" smtClean="0"/>
          </a:p>
          <a:p>
            <a:pPr>
              <a:buNone/>
            </a:pPr>
            <a:endParaRPr lang="pt-BR" dirty="0" smtClean="0"/>
          </a:p>
          <a:p>
            <a:endParaRPr lang="pt-BR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sz="4600" dirty="0" smtClean="0"/>
              <a:t/>
            </a:r>
            <a:br>
              <a:rPr lang="pt-BR" sz="4600" dirty="0" smtClean="0"/>
            </a:br>
            <a:r>
              <a:rPr lang="pt-BR" sz="4600" dirty="0" smtClean="0">
                <a:solidFill>
                  <a:schemeClr val="tx1"/>
                </a:solidFill>
                <a:effectLst/>
              </a:rPr>
              <a:t>Ala Psiquiátrica </a:t>
            </a:r>
            <a:r>
              <a:rPr lang="pt-BR" dirty="0" smtClean="0">
                <a:solidFill>
                  <a:schemeClr val="tx1"/>
                </a:solidFill>
                <a:effectLst/>
                <a:latin typeface="Rockwell Extra Bold" pitchFamily="18" charset="0"/>
              </a:rPr>
              <a:t/>
            </a:r>
            <a:br>
              <a:rPr lang="pt-BR" dirty="0" smtClean="0">
                <a:solidFill>
                  <a:schemeClr val="tx1"/>
                </a:solidFill>
                <a:effectLst/>
                <a:latin typeface="Rockwell Extra Bold" pitchFamily="18" charset="0"/>
              </a:rPr>
            </a:br>
            <a:endParaRPr lang="pt-BR" dirty="0">
              <a:solidFill>
                <a:schemeClr val="tx1"/>
              </a:solidFill>
              <a:effectLst/>
              <a:latin typeface="Rockwell Extra Bol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714348" y="5500703"/>
            <a:ext cx="7972452" cy="428628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pt-BR" dirty="0" smtClean="0"/>
              <a:t>Sala de aula</a:t>
            </a:r>
            <a:endParaRPr lang="pt-BR" dirty="0"/>
          </a:p>
        </p:txBody>
      </p:sp>
      <p:pic>
        <p:nvPicPr>
          <p:cNvPr id="4" name="Imagem 3" descr="SALA DE AULA AT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224" y="571480"/>
            <a:ext cx="7268691" cy="48577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HORTA AT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500042"/>
            <a:ext cx="3857652" cy="4714908"/>
          </a:xfr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785786" y="5357826"/>
            <a:ext cx="7658096" cy="357190"/>
          </a:xfrm>
        </p:spPr>
        <p:txBody>
          <a:bodyPr>
            <a:noAutofit/>
          </a:bodyPr>
          <a:lstStyle/>
          <a:p>
            <a:r>
              <a:rPr lang="pt-BR" sz="2800" b="0" dirty="0" smtClean="0">
                <a:solidFill>
                  <a:schemeClr val="tx1"/>
                </a:solidFill>
                <a:effectLst/>
              </a:rPr>
              <a:t>Horta </a:t>
            </a:r>
            <a:endParaRPr lang="pt-BR" sz="2800" b="0" dirty="0">
              <a:solidFill>
                <a:schemeClr val="tx1"/>
              </a:solidFill>
              <a:effectLst/>
            </a:endParaRPr>
          </a:p>
        </p:txBody>
      </p:sp>
      <p:pic>
        <p:nvPicPr>
          <p:cNvPr id="2050" name="Picture 2" descr="C:\Users\30632438843\Downloads\IMG_20180515_143000898_HD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500042"/>
            <a:ext cx="4143404" cy="47149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PEC AT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357166"/>
            <a:ext cx="8039230" cy="5072098"/>
          </a:xfrm>
        </p:spPr>
      </p:pic>
      <p:sp>
        <p:nvSpPr>
          <p:cNvPr id="5" name="CaixaDeTexto 4"/>
          <p:cNvSpPr txBox="1"/>
          <p:nvPr/>
        </p:nvSpPr>
        <p:spPr>
          <a:xfrm>
            <a:off x="571472" y="5429264"/>
            <a:ext cx="8572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Academia ao Ar Livre</a:t>
            </a:r>
            <a:endParaRPr lang="pt-B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VIOLAO ATP 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00100" y="571480"/>
            <a:ext cx="2928958" cy="4525962"/>
          </a:xfrm>
        </p:spPr>
      </p:pic>
      <p:pic>
        <p:nvPicPr>
          <p:cNvPr id="5" name="Imagem 4" descr="VIOLAO AT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2" y="571480"/>
            <a:ext cx="3500462" cy="4500594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785786" y="5286388"/>
            <a:ext cx="7643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Aula de violão (ATP Feminina)</a:t>
            </a:r>
            <a:endParaRPr lang="pt-B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28596" y="5429264"/>
            <a:ext cx="8229600" cy="928694"/>
          </a:xfrm>
        </p:spPr>
        <p:txBody>
          <a:bodyPr>
            <a:normAutofit/>
          </a:bodyPr>
          <a:lstStyle/>
          <a:p>
            <a:pPr algn="just"/>
            <a:r>
              <a:rPr lang="pt-BR" sz="1800" dirty="0" smtClean="0">
                <a:solidFill>
                  <a:schemeClr val="tx1"/>
                </a:solidFill>
                <a:effectLst/>
              </a:rPr>
              <a:t>Revitalização e Ampliação do espaço destinado ao Núcleo de Assistência Psiquiátrica</a:t>
            </a:r>
            <a:endParaRPr lang="pt-BR" sz="1800" dirty="0">
              <a:solidFill>
                <a:schemeClr val="tx1"/>
              </a:solidFill>
              <a:effectLst/>
            </a:endParaRPr>
          </a:p>
        </p:txBody>
      </p:sp>
      <p:pic>
        <p:nvPicPr>
          <p:cNvPr id="3074" name="Picture 2" descr="C:\Users\30632438843\Downloads\IMG_20180515_1421156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428625"/>
            <a:ext cx="3929090" cy="5143500"/>
          </a:xfrm>
          <a:prstGeom prst="rect">
            <a:avLst/>
          </a:prstGeom>
          <a:noFill/>
        </p:spPr>
      </p:pic>
      <p:pic>
        <p:nvPicPr>
          <p:cNvPr id="3075" name="Picture 3" descr="C:\Users\30632438843\Downloads\IMG_20180515_1421344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428604"/>
            <a:ext cx="4000528" cy="5143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899592" y="188641"/>
            <a:ext cx="7272808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 smtClean="0">
                <a:solidFill>
                  <a:schemeClr val="accent3">
                    <a:lumMod val="50000"/>
                  </a:schemeClr>
                </a:solidFill>
                <a:latin typeface="Garamond" pitchFamily="18" charset="0"/>
              </a:rPr>
              <a:t>DADOS GERAIS – PFDF</a:t>
            </a:r>
            <a:endParaRPr lang="pt-BR" b="1" dirty="0" smtClean="0">
              <a:solidFill>
                <a:schemeClr val="accent3">
                  <a:lumMod val="50000"/>
                </a:schemeClr>
              </a:solidFill>
              <a:latin typeface="Garamond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 smtClean="0">
                <a:solidFill>
                  <a:schemeClr val="accent3">
                    <a:lumMod val="50000"/>
                  </a:schemeClr>
                </a:solidFill>
                <a:latin typeface="Garamond" pitchFamily="18" charset="0"/>
              </a:rPr>
              <a:t>De </a:t>
            </a:r>
            <a:r>
              <a:rPr lang="pt-BR" b="1" dirty="0">
                <a:solidFill>
                  <a:schemeClr val="accent3">
                    <a:lumMod val="50000"/>
                  </a:schemeClr>
                </a:solidFill>
                <a:latin typeface="Garamond" pitchFamily="18" charset="0"/>
              </a:rPr>
              <a:t>um total </a:t>
            </a:r>
            <a:r>
              <a:rPr lang="pt-BR" b="1" dirty="0" smtClean="0">
                <a:solidFill>
                  <a:schemeClr val="accent3">
                    <a:lumMod val="50000"/>
                  </a:schemeClr>
                </a:solidFill>
                <a:latin typeface="Garamond" pitchFamily="18" charset="0"/>
              </a:rPr>
              <a:t>de 780  presos:</a:t>
            </a:r>
          </a:p>
          <a:p>
            <a:pPr marL="914400" lvl="1" indent="-45720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b="1" dirty="0" smtClean="0">
                <a:solidFill>
                  <a:schemeClr val="accent3">
                    <a:lumMod val="50000"/>
                  </a:schemeClr>
                </a:solidFill>
                <a:latin typeface="Garamond" pitchFamily="18" charset="0"/>
              </a:rPr>
              <a:t>671 são mulheres </a:t>
            </a:r>
            <a:r>
              <a:rPr lang="pt-BR" b="1" dirty="0">
                <a:solidFill>
                  <a:schemeClr val="accent3">
                    <a:lumMod val="50000"/>
                  </a:schemeClr>
                </a:solidFill>
                <a:latin typeface="Garamond" pitchFamily="18" charset="0"/>
              </a:rPr>
              <a:t>reclusas em regimes prisionais </a:t>
            </a:r>
            <a:r>
              <a:rPr lang="pt-BR" b="1" dirty="0" smtClean="0">
                <a:solidFill>
                  <a:schemeClr val="accent3">
                    <a:lumMod val="50000"/>
                  </a:schemeClr>
                </a:solidFill>
                <a:latin typeface="Garamond" pitchFamily="18" charset="0"/>
              </a:rPr>
              <a:t>diversos:</a:t>
            </a:r>
          </a:p>
          <a:p>
            <a:pPr marL="1428750" lvl="2" indent="-514350" algn="just" fontAlgn="auto"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  <a:defRPr/>
            </a:pPr>
            <a:r>
              <a:rPr lang="pt-BR" b="1" dirty="0">
                <a:solidFill>
                  <a:schemeClr val="accent3">
                    <a:lumMod val="50000"/>
                  </a:schemeClr>
                </a:solidFill>
                <a:latin typeface="Garamond" pitchFamily="18" charset="0"/>
              </a:rPr>
              <a:t>R</a:t>
            </a:r>
            <a:r>
              <a:rPr lang="pt-BR" b="1" dirty="0" smtClean="0">
                <a:solidFill>
                  <a:schemeClr val="accent3">
                    <a:lumMod val="50000"/>
                  </a:schemeClr>
                </a:solidFill>
                <a:latin typeface="Garamond" pitchFamily="18" charset="0"/>
              </a:rPr>
              <a:t>egime fechado: 279</a:t>
            </a:r>
          </a:p>
          <a:p>
            <a:pPr marL="1428750" lvl="2" indent="-514350" algn="just" fontAlgn="auto"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  <a:defRPr/>
            </a:pPr>
            <a:r>
              <a:rPr lang="pt-BR" b="1" dirty="0" smtClean="0">
                <a:solidFill>
                  <a:schemeClr val="accent3">
                    <a:lumMod val="50000"/>
                  </a:schemeClr>
                </a:solidFill>
                <a:latin typeface="Garamond" pitchFamily="18" charset="0"/>
              </a:rPr>
              <a:t>Regime semiaberto total:  225 internas, sendo que destas  82 tem trabalho externo. </a:t>
            </a:r>
          </a:p>
          <a:p>
            <a:pPr marL="1428750" lvl="2" indent="-514350" algn="just" fontAlgn="auto"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  <a:defRPr/>
            </a:pPr>
            <a:r>
              <a:rPr lang="pt-BR" b="1" dirty="0" smtClean="0">
                <a:solidFill>
                  <a:schemeClr val="accent3">
                    <a:lumMod val="50000"/>
                  </a:schemeClr>
                </a:solidFill>
                <a:latin typeface="Garamond" pitchFamily="18" charset="0"/>
              </a:rPr>
              <a:t>Provisórias: 164</a:t>
            </a:r>
          </a:p>
          <a:p>
            <a:pPr marL="1428750" lvl="2" indent="-514350" algn="just" fontAlgn="auto"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  <a:defRPr/>
            </a:pPr>
            <a:r>
              <a:rPr lang="pt-BR" b="1" dirty="0" smtClean="0">
                <a:solidFill>
                  <a:schemeClr val="accent3">
                    <a:lumMod val="50000"/>
                  </a:schemeClr>
                </a:solidFill>
                <a:latin typeface="Garamond" pitchFamily="18" charset="0"/>
              </a:rPr>
              <a:t>Prisão civil: 00</a:t>
            </a:r>
          </a:p>
          <a:p>
            <a:pPr marL="1428750" lvl="2" indent="-514350" algn="just" fontAlgn="auto"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  <a:defRPr/>
            </a:pPr>
            <a:r>
              <a:rPr lang="pt-BR" b="1" dirty="0" smtClean="0">
                <a:solidFill>
                  <a:schemeClr val="accent3">
                    <a:lumMod val="50000"/>
                  </a:schemeClr>
                </a:solidFill>
                <a:latin typeface="Garamond" pitchFamily="18" charset="0"/>
              </a:rPr>
              <a:t>Prisão temporária: 00</a:t>
            </a:r>
          </a:p>
          <a:p>
            <a:pPr marL="1428750" lvl="2" indent="-514350" algn="just" fontAlgn="auto"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  <a:defRPr/>
            </a:pPr>
            <a:r>
              <a:rPr lang="pt-BR" b="1" dirty="0" smtClean="0">
                <a:solidFill>
                  <a:schemeClr val="accent3">
                    <a:lumMod val="50000"/>
                  </a:schemeClr>
                </a:solidFill>
                <a:latin typeface="Garamond" pitchFamily="18" charset="0"/>
              </a:rPr>
              <a:t>Medida de segurança: 05 mulheres.</a:t>
            </a:r>
          </a:p>
          <a:p>
            <a:pPr lvl="2"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pt-BR" b="1" dirty="0" smtClean="0">
              <a:solidFill>
                <a:schemeClr val="accent3">
                  <a:lumMod val="50000"/>
                </a:schemeClr>
              </a:solidFill>
              <a:latin typeface="Garamond" pitchFamily="18" charset="0"/>
            </a:endParaRPr>
          </a:p>
          <a:p>
            <a:pPr marL="800100" lvl="1" indent="-34290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b="1" dirty="0" smtClean="0">
                <a:solidFill>
                  <a:schemeClr val="accent3">
                    <a:lumMod val="50000"/>
                  </a:schemeClr>
                </a:solidFill>
                <a:latin typeface="Garamond" pitchFamily="18" charset="0"/>
              </a:rPr>
              <a:t>84 (oitenta e quatro) homens reclusos na Ala de Tratamento Psiquiátrico – ATP que abriga internos cumprindo medida de segurança ou com  incidente de insanidade mental instaurado, sendo:</a:t>
            </a:r>
          </a:p>
          <a:p>
            <a:pPr marL="800100" lvl="1" indent="-34290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b="1" dirty="0" smtClean="0">
                <a:solidFill>
                  <a:schemeClr val="accent3">
                    <a:lumMod val="50000"/>
                  </a:schemeClr>
                </a:solidFill>
                <a:latin typeface="Garamond" pitchFamily="18" charset="0"/>
              </a:rPr>
              <a:t>I.  Medida de Segurança: 54</a:t>
            </a:r>
          </a:p>
          <a:p>
            <a:pPr marL="800100" lvl="1" indent="-34290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b="1" dirty="0" smtClean="0">
                <a:solidFill>
                  <a:schemeClr val="accent3">
                    <a:lumMod val="50000"/>
                  </a:schemeClr>
                </a:solidFill>
                <a:latin typeface="Garamond" pitchFamily="18" charset="0"/>
              </a:rPr>
              <a:t>II. Provisórios : 30</a:t>
            </a:r>
          </a:p>
          <a:p>
            <a:pPr marL="800100" lvl="1" indent="-34290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pt-BR" b="1" dirty="0" smtClean="0">
              <a:solidFill>
                <a:schemeClr val="accent3">
                  <a:lumMod val="50000"/>
                </a:schemeClr>
              </a:solidFill>
              <a:latin typeface="Garamond" pitchFamily="18" charset="0"/>
            </a:endParaRPr>
          </a:p>
          <a:p>
            <a:pPr marL="800100" lvl="1" indent="-34290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b="1" dirty="0" smtClean="0">
                <a:solidFill>
                  <a:schemeClr val="accent3">
                    <a:lumMod val="50000"/>
                  </a:schemeClr>
                </a:solidFill>
                <a:latin typeface="Garamond" pitchFamily="18" charset="0"/>
              </a:rPr>
              <a:t>22 são internos do Projeto Mãos Dadas :  internos do semiaberto masculino,  contratados por meio da  FUNAP para prestarem serviços nas obras da PFDF,  bem como em obras do GDF. </a:t>
            </a:r>
          </a:p>
          <a:p>
            <a:pPr lvl="1"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2000" b="1" dirty="0" smtClean="0">
              <a:solidFill>
                <a:schemeClr val="accent3">
                  <a:lumMod val="50000"/>
                </a:schemeClr>
              </a:solidFill>
              <a:latin typeface="Garamond" pitchFamily="18" charset="0"/>
            </a:endParaRPr>
          </a:p>
          <a:p>
            <a:pPr lvl="1"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 smtClean="0">
                <a:solidFill>
                  <a:schemeClr val="accent3">
                    <a:lumMod val="50000"/>
                  </a:schemeClr>
                </a:solidFill>
                <a:latin typeface="Garamond" pitchFamily="18" charset="0"/>
              </a:rPr>
              <a:t>* Dados </a:t>
            </a:r>
            <a:r>
              <a:rPr lang="pt-BR" sz="2000" b="1" dirty="0">
                <a:solidFill>
                  <a:schemeClr val="accent3">
                    <a:lumMod val="50000"/>
                  </a:schemeClr>
                </a:solidFill>
                <a:latin typeface="Garamond" pitchFamily="18" charset="0"/>
              </a:rPr>
              <a:t>de </a:t>
            </a:r>
            <a:r>
              <a:rPr lang="pt-BR" sz="2000" b="1" dirty="0" smtClean="0">
                <a:solidFill>
                  <a:schemeClr val="accent3">
                    <a:lumMod val="50000"/>
                  </a:schemeClr>
                </a:solidFill>
                <a:latin typeface="Garamond" pitchFamily="18" charset="0"/>
              </a:rPr>
              <a:t>14/05/2018</a:t>
            </a:r>
            <a:endParaRPr lang="pt-BR" sz="2000" b="1" dirty="0">
              <a:solidFill>
                <a:schemeClr val="accent3">
                  <a:lumMod val="50000"/>
                </a:schemeClr>
              </a:solidFill>
              <a:latin typeface="Garamond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20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28596" y="5643578"/>
            <a:ext cx="8229600" cy="500066"/>
          </a:xfrm>
        </p:spPr>
        <p:txBody>
          <a:bodyPr>
            <a:normAutofit/>
          </a:bodyPr>
          <a:lstStyle/>
          <a:p>
            <a:r>
              <a:rPr lang="pt-BR" sz="2000" dirty="0" smtClean="0">
                <a:solidFill>
                  <a:schemeClr val="tx1"/>
                </a:solidFill>
                <a:effectLst/>
              </a:rPr>
              <a:t>Consultório Médico</a:t>
            </a:r>
            <a:endParaRPr lang="pt-BR" sz="2000" dirty="0">
              <a:solidFill>
                <a:schemeClr val="tx1"/>
              </a:solidFill>
              <a:effectLst/>
            </a:endParaRPr>
          </a:p>
        </p:txBody>
      </p:sp>
      <p:pic>
        <p:nvPicPr>
          <p:cNvPr id="4098" name="Picture 2" descr="C:\Users\30632438843\Downloads\IMG_20180515_1422088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642918"/>
            <a:ext cx="3643313" cy="4857750"/>
          </a:xfrm>
          <a:prstGeom prst="rect">
            <a:avLst/>
          </a:prstGeom>
          <a:noFill/>
        </p:spPr>
      </p:pic>
      <p:pic>
        <p:nvPicPr>
          <p:cNvPr id="4099" name="Picture 3" descr="C:\Users\30632438843\Downloads\IMG_20180515_1221564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642918"/>
            <a:ext cx="4143386" cy="48577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28596" y="5500702"/>
            <a:ext cx="8229600" cy="785818"/>
          </a:xfrm>
        </p:spPr>
        <p:txBody>
          <a:bodyPr>
            <a:normAutofit/>
          </a:bodyPr>
          <a:lstStyle/>
          <a:p>
            <a:r>
              <a:rPr lang="pt-BR" sz="2000" b="0" dirty="0" smtClean="0">
                <a:solidFill>
                  <a:schemeClr val="tx1"/>
                </a:solidFill>
                <a:effectLst/>
              </a:rPr>
              <a:t>Inclusão Digital</a:t>
            </a:r>
            <a:endParaRPr lang="pt-BR" sz="2000" b="0" dirty="0">
              <a:solidFill>
                <a:schemeClr val="tx1"/>
              </a:solidFill>
              <a:effectLst/>
            </a:endParaRPr>
          </a:p>
        </p:txBody>
      </p:sp>
      <p:pic>
        <p:nvPicPr>
          <p:cNvPr id="5122" name="Picture 2" descr="C:\Users\30632438843\Downloads\IMG_20180515_1426086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500042"/>
            <a:ext cx="7929618" cy="51435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795008" y="764704"/>
            <a:ext cx="764381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78310B"/>
                </a:solidFill>
                <a:latin typeface="Garamond" pitchFamily="18" charset="0"/>
              </a:rPr>
              <a:t>BLOCO II</a:t>
            </a:r>
          </a:p>
          <a:p>
            <a:pPr algn="ctr"/>
            <a:endParaRPr lang="pt-BR" sz="2400" b="1" dirty="0">
              <a:solidFill>
                <a:srgbClr val="78310B"/>
              </a:solidFill>
              <a:latin typeface="Garamond" pitchFamily="18" charset="0"/>
            </a:endParaRPr>
          </a:p>
          <a:p>
            <a:pPr algn="ctr"/>
            <a:r>
              <a:rPr lang="pt-BR" sz="2400" b="1" dirty="0" smtClean="0">
                <a:solidFill>
                  <a:srgbClr val="78310B"/>
                </a:solidFill>
                <a:latin typeface="Garamond" pitchFamily="18" charset="0"/>
              </a:rPr>
              <a:t>SEÇÕES ADMINISTRATIVAS:</a:t>
            </a:r>
          </a:p>
          <a:p>
            <a:pPr algn="ctr">
              <a:buFont typeface="Arial" pitchFamily="34" charset="0"/>
              <a:buChar char="•"/>
            </a:pPr>
            <a:r>
              <a:rPr lang="pt-BR" sz="2400" b="1" dirty="0" smtClean="0">
                <a:solidFill>
                  <a:srgbClr val="78310B"/>
                </a:solidFill>
                <a:latin typeface="Garamond" pitchFamily="18" charset="0"/>
              </a:rPr>
              <a:t>NI (Núcleo de Inteligência)</a:t>
            </a:r>
          </a:p>
          <a:p>
            <a:pPr algn="ctr">
              <a:buFont typeface="Arial" pitchFamily="34" charset="0"/>
              <a:buChar char="•"/>
            </a:pPr>
            <a:r>
              <a:rPr lang="pt-BR" sz="2400" b="1" dirty="0" smtClean="0">
                <a:solidFill>
                  <a:srgbClr val="78310B"/>
                </a:solidFill>
                <a:latin typeface="Garamond" pitchFamily="18" charset="0"/>
              </a:rPr>
              <a:t>GEAJ (Gerência de Análise Jurídica)</a:t>
            </a:r>
          </a:p>
          <a:p>
            <a:pPr algn="ctr">
              <a:buFont typeface="Arial" pitchFamily="34" charset="0"/>
              <a:buChar char="•"/>
            </a:pPr>
            <a:r>
              <a:rPr lang="pt-BR" sz="2400" b="1" dirty="0" smtClean="0">
                <a:solidFill>
                  <a:srgbClr val="78310B"/>
                </a:solidFill>
                <a:latin typeface="Garamond" pitchFamily="18" charset="0"/>
              </a:rPr>
              <a:t>NUDIS (Núcleo de Disciplina)</a:t>
            </a:r>
          </a:p>
          <a:p>
            <a:pPr algn="ctr">
              <a:buFont typeface="Arial" pitchFamily="34" charset="0"/>
              <a:buChar char="•"/>
            </a:pPr>
            <a:r>
              <a:rPr lang="pt-BR" sz="2400" b="1" dirty="0" smtClean="0">
                <a:solidFill>
                  <a:srgbClr val="78310B"/>
                </a:solidFill>
                <a:latin typeface="Garamond" pitchFamily="18" charset="0"/>
              </a:rPr>
              <a:t>NUARQ (Núcleo de Arquivos)</a:t>
            </a:r>
          </a:p>
          <a:p>
            <a:pPr algn="ctr">
              <a:buFont typeface="Arial" pitchFamily="34" charset="0"/>
              <a:buChar char="•"/>
            </a:pPr>
            <a:r>
              <a:rPr lang="pt-BR" sz="2400" b="1" dirty="0" smtClean="0">
                <a:solidFill>
                  <a:srgbClr val="78310B"/>
                </a:solidFill>
                <a:latin typeface="Garamond" pitchFamily="18" charset="0"/>
              </a:rPr>
              <a:t>NUVIS(Núcleo de Visitantes)</a:t>
            </a:r>
          </a:p>
          <a:p>
            <a:pPr algn="ctr">
              <a:buFont typeface="Arial" pitchFamily="34" charset="0"/>
              <a:buChar char="•"/>
            </a:pPr>
            <a:r>
              <a:rPr lang="pt-BR" sz="2400" b="1" dirty="0" smtClean="0">
                <a:solidFill>
                  <a:srgbClr val="78310B"/>
                </a:solidFill>
                <a:latin typeface="Garamond" pitchFamily="18" charset="0"/>
              </a:rPr>
              <a:t>GEAIT (Gerência de Assistência ao Interno)</a:t>
            </a:r>
          </a:p>
          <a:p>
            <a:pPr algn="ctr">
              <a:buFont typeface="Arial" pitchFamily="34" charset="0"/>
              <a:buChar char="•"/>
            </a:pPr>
            <a:r>
              <a:rPr lang="pt-BR" sz="2400" b="1" dirty="0" smtClean="0">
                <a:solidFill>
                  <a:srgbClr val="78310B"/>
                </a:solidFill>
                <a:latin typeface="Garamond" pitchFamily="18" charset="0"/>
              </a:rPr>
              <a:t>NUAS (Núcleo de Assistência Social)</a:t>
            </a:r>
          </a:p>
          <a:p>
            <a:pPr algn="ctr">
              <a:buFont typeface="Arial" pitchFamily="34" charset="0"/>
              <a:buChar char="•"/>
            </a:pPr>
            <a:r>
              <a:rPr lang="pt-BR" sz="2400" b="1" dirty="0" smtClean="0">
                <a:solidFill>
                  <a:srgbClr val="78310B"/>
                </a:solidFill>
                <a:latin typeface="Garamond" pitchFamily="18" charset="0"/>
              </a:rPr>
              <a:t>NUAMI (Núcleo de Assistência Materno e Infantil)</a:t>
            </a:r>
          </a:p>
          <a:p>
            <a:pPr algn="ctr">
              <a:buFont typeface="Arial" pitchFamily="34" charset="0"/>
              <a:buChar char="•"/>
            </a:pPr>
            <a:r>
              <a:rPr lang="pt-BR" sz="2400" b="1" dirty="0" smtClean="0">
                <a:solidFill>
                  <a:srgbClr val="78310B"/>
                </a:solidFill>
                <a:latin typeface="Garamond" pitchFamily="18" charset="0"/>
              </a:rPr>
              <a:t> NINF (Núcleo de Informática)</a:t>
            </a:r>
          </a:p>
          <a:p>
            <a:pPr algn="ctr">
              <a:buFont typeface="Arial" pitchFamily="34" charset="0"/>
              <a:buChar char="•"/>
            </a:pPr>
            <a:r>
              <a:rPr lang="pt-BR" sz="2400" b="1" dirty="0" smtClean="0">
                <a:solidFill>
                  <a:srgbClr val="78310B"/>
                </a:solidFill>
                <a:latin typeface="Garamond" pitchFamily="18" charset="0"/>
              </a:rPr>
              <a:t>NUS (Núcleo de Saúde)</a:t>
            </a:r>
          </a:p>
        </p:txBody>
      </p:sp>
    </p:spTree>
    <p:extLst>
      <p:ext uri="{BB962C8B-B14F-4D97-AF65-F5344CB8AC3E}">
        <p14:creationId xmlns:p14="http://schemas.microsoft.com/office/powerpoint/2010/main" xmlns="" val="91233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srv-arq-pfdf\pfdf\AJ\SkyDrive\FOTOS 11-2015\DSC00045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620688"/>
            <a:ext cx="7674076" cy="5094327"/>
          </a:xfrm>
          <a:prstGeom prst="rect">
            <a:avLst/>
          </a:prstGeom>
          <a:noFill/>
        </p:spPr>
      </p:pic>
      <p:sp>
        <p:nvSpPr>
          <p:cNvPr id="3" name="CaixaDeTexto 2"/>
          <p:cNvSpPr txBox="1"/>
          <p:nvPr/>
        </p:nvSpPr>
        <p:spPr>
          <a:xfrm>
            <a:off x="928662" y="5786454"/>
            <a:ext cx="7000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Bloco II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xmlns="" val="91233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srv-arq-pfdf\pfdf\AJ\SkyDrive\FOTOS 11-2015\DSC00043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642918"/>
            <a:ext cx="7667546" cy="4857784"/>
          </a:xfrm>
          <a:prstGeom prst="rect">
            <a:avLst/>
          </a:prstGeom>
          <a:noFill/>
        </p:spPr>
      </p:pic>
      <p:sp>
        <p:nvSpPr>
          <p:cNvPr id="3" name="CaixaDeTexto 2"/>
          <p:cNvSpPr txBox="1"/>
          <p:nvPr/>
        </p:nvSpPr>
        <p:spPr>
          <a:xfrm>
            <a:off x="857224" y="5643579"/>
            <a:ext cx="77153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Bloco II ( NI, GEAJ, NUDIS, NUARQ, GEVIG II, GEAIT, NUAS, NUAMI, INFORMÁTICA, NUS)</a:t>
            </a:r>
            <a:endParaRPr lang="pt-BR" sz="2000" b="1" dirty="0" smtClean="0">
              <a:solidFill>
                <a:srgbClr val="78310B"/>
              </a:solidFill>
              <a:latin typeface="Garamond" pitchFamily="18" charset="0"/>
            </a:endParaRPr>
          </a:p>
          <a:p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xmlns="" val="91233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G:\Drive\DCIM\100PHOTO\SAM_18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857224" y="500042"/>
            <a:ext cx="7429552" cy="4214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714348" y="4857760"/>
            <a:ext cx="785818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/>
              <a:t>Galpão de oficinas: </a:t>
            </a:r>
            <a:r>
              <a:rPr lang="pt-BR" sz="2000" dirty="0" smtClean="0"/>
              <a:t>A PFDF dispõe de Oficinas de Costura, Serralheria/Reciclagem, Laços de Fitas, Chinelos (em implantação) e Serigrafia.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xmlns="" val="345740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G:\Drive\DCIM\100PHOTO\SAM_18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928662" y="500042"/>
            <a:ext cx="7000924" cy="457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928662" y="5214950"/>
            <a:ext cx="7286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Entrada do Bloco III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xmlns="" val="284566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67544" y="428604"/>
            <a:ext cx="7971276" cy="6909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78310B"/>
                </a:solidFill>
                <a:latin typeface="Garamond" pitchFamily="18" charset="0"/>
              </a:rPr>
              <a:t>BLOCO III</a:t>
            </a:r>
          </a:p>
          <a:p>
            <a:pPr algn="just">
              <a:buFont typeface="Arial" pitchFamily="34" charset="0"/>
              <a:buChar char="•"/>
            </a:pPr>
            <a:r>
              <a:rPr lang="pt-BR" sz="2400" b="1" dirty="0" smtClean="0">
                <a:solidFill>
                  <a:srgbClr val="78310B"/>
                </a:solidFill>
                <a:latin typeface="Garamond" pitchFamily="18" charset="0"/>
              </a:rPr>
              <a:t>O Bloco abriga internas sentenciadas  (regime fechado e regime semiaberto sem benefícios). </a:t>
            </a:r>
          </a:p>
          <a:p>
            <a:pPr algn="just">
              <a:buFont typeface="Arial" pitchFamily="34" charset="0"/>
              <a:buChar char="•"/>
            </a:pPr>
            <a:r>
              <a:rPr lang="pt-BR" sz="2400" b="1" dirty="0" smtClean="0">
                <a:solidFill>
                  <a:srgbClr val="78310B"/>
                </a:solidFill>
                <a:latin typeface="Garamond" pitchFamily="18" charset="0"/>
              </a:rPr>
              <a:t> Todas as internas deste bloco estão trabalhando e/ou estudando (remindo pelo trabalho e/ou estudo)</a:t>
            </a:r>
          </a:p>
          <a:p>
            <a:pPr algn="just">
              <a:buFont typeface="Arial" pitchFamily="34" charset="0"/>
              <a:buChar char="•"/>
            </a:pPr>
            <a:r>
              <a:rPr lang="pt-BR" sz="2400" b="1" dirty="0" smtClean="0">
                <a:solidFill>
                  <a:srgbClr val="78310B"/>
                </a:solidFill>
                <a:latin typeface="Garamond" pitchFamily="18" charset="0"/>
              </a:rPr>
              <a:t>Acomoda internas na Ala maternidade (Ala B) e na Ala Berçário (Ala A). </a:t>
            </a:r>
          </a:p>
          <a:p>
            <a:pPr algn="just">
              <a:buFont typeface="Arial" pitchFamily="34" charset="0"/>
              <a:buChar char="•"/>
            </a:pPr>
            <a:r>
              <a:rPr lang="pt-BR" sz="2400" b="1" dirty="0" smtClean="0">
                <a:solidFill>
                  <a:srgbClr val="78310B"/>
                </a:solidFill>
                <a:latin typeface="Garamond" pitchFamily="18" charset="0"/>
              </a:rPr>
              <a:t>Acomoda internas que necessitam ser seguradas do restante da massa carcerária (Ala Seguro) </a:t>
            </a:r>
          </a:p>
          <a:p>
            <a:pPr algn="just">
              <a:buFont typeface="Arial" pitchFamily="34" charset="0"/>
              <a:buChar char="•"/>
            </a:pPr>
            <a:r>
              <a:rPr lang="pt-BR" sz="2400" b="1" dirty="0" smtClean="0">
                <a:solidFill>
                  <a:srgbClr val="78310B"/>
                </a:solidFill>
                <a:latin typeface="Garamond" pitchFamily="18" charset="0"/>
              </a:rPr>
              <a:t>O Núcleo de Ensino - NUEN abriga oficinas profissionalizantes e salas de aula,  sendo ofertado cursos deste a alfabetização, ensino fundamental e médio (por meio da Secretaria de Educação do DF) e   ensino superior à distancia (cursos EAD), por meio de parceria com a iniciativa privada. </a:t>
            </a:r>
          </a:p>
          <a:p>
            <a:pPr marL="342900" indent="-342900"/>
            <a:endParaRPr lang="pt-BR" sz="2400" b="1" dirty="0" smtClean="0">
              <a:solidFill>
                <a:srgbClr val="78310B"/>
              </a:solidFill>
              <a:latin typeface="Garamond" pitchFamily="18" charset="0"/>
            </a:endParaRPr>
          </a:p>
          <a:p>
            <a:endParaRPr lang="pt-BR" sz="2000" b="1" dirty="0">
              <a:solidFill>
                <a:srgbClr val="78310B"/>
              </a:solidFill>
              <a:latin typeface="Garamond" pitchFamily="18" charset="0"/>
            </a:endParaRPr>
          </a:p>
          <a:p>
            <a:pPr algn="ctr"/>
            <a:endParaRPr lang="pt-BR" sz="2000" b="1" dirty="0" smtClean="0">
              <a:solidFill>
                <a:srgbClr val="78310B"/>
              </a:solidFill>
              <a:latin typeface="Garamond" pitchFamily="18" charset="0"/>
            </a:endParaRPr>
          </a:p>
          <a:p>
            <a:pPr algn="ctr"/>
            <a:endParaRPr lang="pt-BR" sz="1900" b="1" dirty="0">
              <a:solidFill>
                <a:srgbClr val="78310B"/>
              </a:solidFill>
              <a:latin typeface="AvantGar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233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AJ 01\Desktop\APRESENTAÇÃO DOUTORA\aéreas\FOTOS AEREAS\Fotos\Presídio Feminino (39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48" y="357166"/>
            <a:ext cx="7643866" cy="5072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714348" y="5500702"/>
            <a:ext cx="7643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Vista aérea do Bloco III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4103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500034" y="5286388"/>
            <a:ext cx="8186766" cy="72090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BR" sz="2000" dirty="0" smtClean="0"/>
              <a:t>Pátio de Banho de Sol</a:t>
            </a:r>
            <a:endParaRPr lang="pt-BR" sz="2000" dirty="0"/>
          </a:p>
        </p:txBody>
      </p:sp>
      <p:pic>
        <p:nvPicPr>
          <p:cNvPr id="6146" name="Picture 2" descr="\\srv-arq-pfdf\pfdf\AJ\SkyDrive\FOTOS 11-2015\DSC00012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500042"/>
            <a:ext cx="7500990" cy="46434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vista aere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68248"/>
            <a:ext cx="7848872" cy="517533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714348" y="5715016"/>
            <a:ext cx="7500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Vista aérea da PFDF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785813" y="1071563"/>
            <a:ext cx="7643812" cy="59862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pt-BR" sz="1900" b="1" dirty="0">
              <a:solidFill>
                <a:srgbClr val="B54A10"/>
              </a:solidFill>
              <a:latin typeface="AvantGarde" pitchFamily="34" charset="0"/>
            </a:endParaRPr>
          </a:p>
          <a:p>
            <a:pPr algn="ctr"/>
            <a:endParaRPr lang="pt-BR" sz="1900" b="1" dirty="0">
              <a:solidFill>
                <a:srgbClr val="B54A10"/>
              </a:solidFill>
              <a:latin typeface="AvantGarde" pitchFamily="34" charset="0"/>
            </a:endParaRPr>
          </a:p>
          <a:p>
            <a:pPr algn="ctr"/>
            <a:r>
              <a:rPr lang="pt-BR" sz="4100" b="1" dirty="0" smtClean="0">
                <a:solidFill>
                  <a:srgbClr val="78310B"/>
                </a:solidFill>
                <a:latin typeface="+mj-lt"/>
              </a:rPr>
              <a:t>Blocos VI e  VII: </a:t>
            </a:r>
          </a:p>
          <a:p>
            <a:pPr algn="ctr"/>
            <a:endParaRPr lang="pt-BR" sz="1900" b="1" dirty="0" smtClean="0">
              <a:solidFill>
                <a:srgbClr val="78310B"/>
              </a:solidFill>
              <a:latin typeface="AvantGarde" pitchFamily="34" charset="0"/>
            </a:endParaRPr>
          </a:p>
          <a:p>
            <a:pPr algn="ctr"/>
            <a:r>
              <a:rPr lang="pt-BR" sz="1900" b="1" dirty="0" smtClean="0">
                <a:solidFill>
                  <a:srgbClr val="78310B"/>
                </a:solidFill>
                <a:latin typeface="AvantGarde" pitchFamily="34" charset="0"/>
              </a:rPr>
              <a:t>Os Blocos foram inaugurados  em 2016, com o objetivo de abrigar maior número de mulheres reclusas. </a:t>
            </a:r>
          </a:p>
          <a:p>
            <a:pPr algn="ctr"/>
            <a:r>
              <a:rPr lang="pt-BR" sz="1900" b="1" dirty="0" smtClean="0">
                <a:solidFill>
                  <a:srgbClr val="78310B"/>
                </a:solidFill>
                <a:latin typeface="AvantGarde" pitchFamily="34" charset="0"/>
              </a:rPr>
              <a:t>Cada bloco, com 196 (cento e noventa e seis) vagas, divididos em duas Alas, totalizando um acréscimo de  392 (trezentos e noventa e duas) vagas.  </a:t>
            </a:r>
          </a:p>
          <a:p>
            <a:pPr algn="ctr">
              <a:buFont typeface="Arial" pitchFamily="34" charset="0"/>
              <a:buChar char="•"/>
            </a:pPr>
            <a:r>
              <a:rPr lang="pt-BR" sz="1900" b="1" dirty="0" smtClean="0">
                <a:solidFill>
                  <a:srgbClr val="78310B"/>
                </a:solidFill>
                <a:latin typeface="AvantGarde" pitchFamily="34" charset="0"/>
              </a:rPr>
              <a:t>No Bloco VI,  uma ala acomoda internas que cumprem pena no regime semiaberto, com trabalho externo; e outra ala acomoda internas provisórias (à disposição da justiça).</a:t>
            </a:r>
          </a:p>
          <a:p>
            <a:pPr algn="ctr">
              <a:buFont typeface="Arial" pitchFamily="34" charset="0"/>
              <a:buChar char="•"/>
            </a:pPr>
            <a:r>
              <a:rPr lang="pt-BR" sz="1900" b="1" dirty="0" smtClean="0">
                <a:solidFill>
                  <a:srgbClr val="78310B"/>
                </a:solidFill>
                <a:latin typeface="AvantGarde" pitchFamily="34" charset="0"/>
              </a:rPr>
              <a:t>No Bloco VII, uma ala acomoda internas que cumprem pena no regime fechado e outra ala acomoda internas que cumprem pena no regime semiaberto.   </a:t>
            </a:r>
          </a:p>
          <a:p>
            <a:pPr algn="ctr"/>
            <a:endParaRPr lang="pt-BR" sz="1900" b="1" dirty="0" smtClean="0">
              <a:solidFill>
                <a:srgbClr val="78310B"/>
              </a:solidFill>
              <a:latin typeface="AvantGarde" pitchFamily="34" charset="0"/>
            </a:endParaRPr>
          </a:p>
          <a:p>
            <a:pPr algn="ctr"/>
            <a:endParaRPr lang="pt-BR" sz="1900" b="1" dirty="0" smtClean="0">
              <a:solidFill>
                <a:srgbClr val="78310B"/>
              </a:solidFill>
              <a:latin typeface="AvantGarde" pitchFamily="34" charset="0"/>
            </a:endParaRPr>
          </a:p>
          <a:p>
            <a:pPr algn="ctr"/>
            <a:endParaRPr lang="pt-BR" sz="1900" b="1" dirty="0" smtClean="0">
              <a:solidFill>
                <a:srgbClr val="78310B"/>
              </a:solidFill>
              <a:latin typeface="AvantGarde" pitchFamily="34" charset="0"/>
            </a:endParaRPr>
          </a:p>
          <a:p>
            <a:pPr algn="ctr"/>
            <a:endParaRPr lang="pt-BR" sz="1900" b="1" dirty="0">
              <a:solidFill>
                <a:srgbClr val="78310B"/>
              </a:solidFill>
              <a:latin typeface="AvantGarde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G:\Drive\DCIM\100PHOTO\SAM_19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42910" y="357166"/>
            <a:ext cx="7412834" cy="5072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642910" y="5429264"/>
            <a:ext cx="77867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latin typeface="Garamond" pitchFamily="18" charset="0"/>
              </a:rPr>
              <a:t>Entrada do Bloco VI</a:t>
            </a:r>
            <a:endParaRPr lang="pt-BR" sz="2000" b="1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03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pt-BR" dirty="0" smtClean="0"/>
              <a:t>                   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a) NUAMI;</a:t>
            </a:r>
          </a:p>
          <a:p>
            <a:pPr>
              <a:buNone/>
            </a:pP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                   b) NUAS;</a:t>
            </a:r>
          </a:p>
          <a:p>
            <a:pPr>
              <a:buNone/>
            </a:pP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 I- </a:t>
            </a:r>
            <a:r>
              <a:rPr lang="pt-BR" sz="3200" dirty="0" smtClean="0">
                <a:solidFill>
                  <a:schemeClr val="accent2">
                    <a:lumMod val="50000"/>
                  </a:schemeClr>
                </a:solidFill>
              </a:rPr>
              <a:t>GEAIT 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  c) NUS;</a:t>
            </a:r>
          </a:p>
          <a:p>
            <a:pPr>
              <a:buNone/>
            </a:pP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                   d) NUEN</a:t>
            </a:r>
            <a:r>
              <a:rPr lang="pt-BR" dirty="0" smtClean="0"/>
              <a:t>.</a:t>
            </a:r>
          </a:p>
          <a:p>
            <a:pPr>
              <a:buFontTx/>
              <a:buChar char="-"/>
            </a:pPr>
            <a:r>
              <a:rPr lang="pt-BR" dirty="0" smtClean="0"/>
              <a:t>                 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e) NUAPQ</a:t>
            </a:r>
          </a:p>
          <a:p>
            <a:pPr>
              <a:buNone/>
            </a:pPr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</a:rPr>
              <a:t> II- GEAJ</a:t>
            </a:r>
          </a:p>
          <a:p>
            <a:pPr>
              <a:buFontTx/>
              <a:buChar char="-"/>
            </a:pPr>
            <a:endParaRPr lang="pt-BR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None/>
            </a:pPr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</a:rPr>
              <a:t> III- GEAP</a:t>
            </a:r>
          </a:p>
          <a:p>
            <a:pPr>
              <a:buFontTx/>
              <a:buChar char="-"/>
            </a:pPr>
            <a:endParaRPr lang="pt-BR" b="1" dirty="0" smtClean="0"/>
          </a:p>
          <a:p>
            <a:pPr>
              <a:buFontTx/>
              <a:buChar char="-"/>
            </a:pPr>
            <a:endParaRPr lang="pt-BR" b="1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/>
            </a:r>
            <a:br>
              <a:rPr lang="pt-BR" dirty="0" smtClean="0"/>
            </a:br>
            <a:r>
              <a:rPr lang="pt-BR" sz="3100" dirty="0" smtClean="0">
                <a:solidFill>
                  <a:schemeClr val="accent2">
                    <a:lumMod val="50000"/>
                  </a:schemeClr>
                </a:solidFill>
              </a:rPr>
              <a:t>ASSISTÊNCIA ÀS INTERNAS E AOS VISITANTES: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pt-BR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Chave esquerda 3"/>
          <p:cNvSpPr/>
          <p:nvPr/>
        </p:nvSpPr>
        <p:spPr>
          <a:xfrm>
            <a:off x="2285984" y="1357298"/>
            <a:ext cx="571504" cy="2428892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b="1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571472" y="2143116"/>
            <a:ext cx="78581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600" dirty="0" smtClean="0">
                <a:latin typeface="AvantGarde" pitchFamily="34" charset="0"/>
              </a:rPr>
              <a:t>A Penitenciária Feminina do DF possui uma Ala para as internas gestantes e idosas,  e outra para mulheres com recém nascidos até 6 meses de idade.</a:t>
            </a:r>
          </a:p>
          <a:p>
            <a:pPr algn="just"/>
            <a:r>
              <a:rPr lang="pt-BR" sz="1600" dirty="0" smtClean="0">
                <a:latin typeface="AvantGarde" pitchFamily="34" charset="0"/>
              </a:rPr>
              <a:t>Quantitativo atual:  14 (quatorze) internas gestantes e 09 (onze) internas com bebês. 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500034" y="404664"/>
            <a:ext cx="789146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 smtClean="0">
                <a:latin typeface="AvantGarde" pitchFamily="34" charset="0"/>
              </a:rPr>
              <a:t>I- ASSISTENCIA ÀS INTERNAS ATRAVÉS DA GEAIT: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 smtClean="0">
                <a:latin typeface="AvantGarde" pitchFamily="34" charset="0"/>
              </a:rPr>
              <a:t>a) NUAMI (Núcleo Materno-Infantil)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 smtClean="0">
                <a:latin typeface="AvantGarde" pitchFamily="34" charset="0"/>
              </a:rPr>
              <a:t>1- Maternidade como fator ressocializador:</a:t>
            </a:r>
            <a:endParaRPr lang="pt-BR" sz="2800" b="1" dirty="0">
              <a:latin typeface="AvantGarde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5214942" y="2857496"/>
            <a:ext cx="371477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 smtClean="0">
              <a:solidFill>
                <a:schemeClr val="accent2">
                  <a:lumMod val="50000"/>
                </a:schemeClr>
              </a:solidFill>
              <a:latin typeface="AvantGarde" pitchFamily="34" charset="0"/>
            </a:endParaRPr>
          </a:p>
          <a:p>
            <a:endParaRPr lang="pt-BR" dirty="0" smtClean="0">
              <a:solidFill>
                <a:schemeClr val="accent2">
                  <a:lumMod val="50000"/>
                </a:schemeClr>
              </a:solidFill>
              <a:latin typeface="AvantGarde" pitchFamily="34" charset="0"/>
            </a:endParaRPr>
          </a:p>
          <a:p>
            <a:r>
              <a:rPr lang="pt-BR" dirty="0" smtClean="0">
                <a:latin typeface="AvantGarde" pitchFamily="34" charset="0"/>
              </a:rPr>
              <a:t>Nesta Ala há instalações para que as  mães custodiadas possam oferecer cuidado materno aos seus bebês. São 11 quartos com berços, fraldário e área para banho dos bebês; além  de banheiro de  uso coletivo com chuveiros quentes. </a:t>
            </a:r>
            <a:endParaRPr lang="pt-BR" b="1" dirty="0" smtClean="0">
              <a:latin typeface="Lucida Sans Unicode" pitchFamily="34" charset="0"/>
            </a:endParaRPr>
          </a:p>
          <a:p>
            <a:endParaRPr lang="pt-BR" dirty="0"/>
          </a:p>
        </p:txBody>
      </p:sp>
      <p:pic>
        <p:nvPicPr>
          <p:cNvPr id="3074" name="Picture 2" descr="C:\Users\306324~1\AppData\Local\Temp\Rar$DIa0.676\DSC00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3286124"/>
            <a:ext cx="4500594" cy="3143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306324~1\AppData\Local\Temp\Rar$DIa0.894\DSC001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85729"/>
            <a:ext cx="4000529" cy="2786081"/>
          </a:xfrm>
          <a:prstGeom prst="rect">
            <a:avLst/>
          </a:prstGeom>
          <a:noFill/>
        </p:spPr>
      </p:pic>
      <p:pic>
        <p:nvPicPr>
          <p:cNvPr id="4099" name="Picture 3" descr="C:\Users\306324~1\AppData\Local\Temp\Rar$DIa0.329\DSC001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285728"/>
            <a:ext cx="3786214" cy="2786082"/>
          </a:xfrm>
          <a:prstGeom prst="rect">
            <a:avLst/>
          </a:prstGeom>
          <a:noFill/>
        </p:spPr>
      </p:pic>
      <p:pic>
        <p:nvPicPr>
          <p:cNvPr id="4100" name="Picture 4" descr="C:\Users\306324~1\AppData\Local\Temp\Rar$DIa0.046\DSC001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902" y="3286124"/>
            <a:ext cx="4050098" cy="3143272"/>
          </a:xfrm>
          <a:prstGeom prst="rect">
            <a:avLst/>
          </a:prstGeom>
          <a:noFill/>
        </p:spPr>
      </p:pic>
      <p:pic>
        <p:nvPicPr>
          <p:cNvPr id="4101" name="Picture 5" descr="C:\Users\306324~1\AppData\Local\Temp\Rar$DIa0.868\DSC001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3286124"/>
            <a:ext cx="3786214" cy="3143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857224" y="3714753"/>
            <a:ext cx="77867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AvantGarde" pitchFamily="34" charset="0"/>
              </a:rPr>
              <a:t>Todas recebem o enxoval completo, fornecimento de materiais de higiene para mãe e filho, tais como bebê conforto, fraldas descartáveis, sabonetes infantil e adulto, pomadas, banheira de plástico, sabão para  para lavagem do enxoval, absorventes e outros.</a:t>
            </a:r>
          </a:p>
          <a:p>
            <a:endParaRPr lang="pt-BR" dirty="0" smtClean="0">
              <a:latin typeface="AvantGarde" pitchFamily="34" charset="0"/>
            </a:endParaRPr>
          </a:p>
          <a:p>
            <a:r>
              <a:rPr lang="pt-BR" dirty="0" smtClean="0">
                <a:latin typeface="AvantGarde" pitchFamily="34" charset="0"/>
              </a:rPr>
              <a:t>Para aquelas crianças e mães que necessitam de complementação alimentar, são também fornecidos: leite, sopa e fruta.</a:t>
            </a:r>
          </a:p>
          <a:p>
            <a:endParaRPr lang="pt-BR" dirty="0"/>
          </a:p>
        </p:txBody>
      </p:sp>
      <p:pic>
        <p:nvPicPr>
          <p:cNvPr id="6" name="Picture 3" descr="C:\Documents and Settings\Administrador\Desktop\Erik 2\Erik 2 009 (Small)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85786" y="357166"/>
            <a:ext cx="3929090" cy="3211959"/>
          </a:xfrm>
          <a:prstGeom prst="rect">
            <a:avLst/>
          </a:prstGeom>
          <a:noFill/>
        </p:spPr>
      </p:pic>
      <p:pic>
        <p:nvPicPr>
          <p:cNvPr id="5122" name="Picture 2" descr="C:\Users\306324~1\AppData\Local\Temp\Rar$DIa0.195\DSC001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357166"/>
            <a:ext cx="3786214" cy="32147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611560" y="260648"/>
            <a:ext cx="5715041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 smtClean="0">
                <a:latin typeface="AvantGarde" pitchFamily="34" charset="0"/>
              </a:rPr>
              <a:t>Acompanhamento do pré-natal, </a:t>
            </a:r>
            <a:r>
              <a:rPr lang="pt-BR" sz="1600" dirty="0" smtClean="0">
                <a:latin typeface="AvantGarde" pitchFamily="34" charset="0"/>
              </a:rPr>
              <a:t>realizado na própria Penitenciária Feminina, por equipe do núcleo de saúde, exceto em casos de gravidez de alto risco, que são encaminhados à rede hospitalar referenciada. </a:t>
            </a:r>
          </a:p>
          <a:p>
            <a:endParaRPr lang="pt-BR" sz="1600" dirty="0" smtClean="0">
              <a:latin typeface="AvantGarde" pitchFamily="34" charset="0"/>
            </a:endParaRPr>
          </a:p>
          <a:p>
            <a:r>
              <a:rPr lang="pt-BR" sz="1600" b="1" dirty="0" smtClean="0">
                <a:latin typeface="AvantGarde" pitchFamily="34" charset="0"/>
              </a:rPr>
              <a:t>A mãe custodiada tem  suporte para cuidar de seu bebê,  </a:t>
            </a:r>
            <a:r>
              <a:rPr lang="pt-BR" sz="1600" dirty="0" smtClean="0">
                <a:latin typeface="AvantGarde" pitchFamily="34" charset="0"/>
              </a:rPr>
              <a:t>desde o momento da confirmação da gravidez,  até o momento em que há o  encaminhamento da criança  aos cuidados de familiares ou instituição adequada, conforme determinação da Vara da Infância e Juventude do DF. O acompanhamento do desenvolvimento fetal, a orientação nutricional e os exames solicitados são providenciados pela unidade, por meio  da equipe do NUS e da equipe da GEAIT/NUAMI. </a:t>
            </a:r>
          </a:p>
          <a:p>
            <a:r>
              <a:rPr lang="pt-BR" sz="1600" dirty="0" smtClean="0">
                <a:latin typeface="AvantGarde" pitchFamily="34" charset="0"/>
              </a:rPr>
              <a:t>Uma pediatra da SES atende mensalmente os bebês filhos de reclusas na  unidade.  </a:t>
            </a:r>
          </a:p>
        </p:txBody>
      </p:sp>
      <p:pic>
        <p:nvPicPr>
          <p:cNvPr id="1027" name="Picture 3" descr="C:\Documents and Settings\Administrador\Desktop\Erik 2\Erik 2 003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47053" y="571480"/>
            <a:ext cx="2654103" cy="5429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aixaDeTexto 5"/>
          <p:cNvSpPr txBox="1"/>
          <p:nvPr/>
        </p:nvSpPr>
        <p:spPr>
          <a:xfrm>
            <a:off x="571472" y="4886137"/>
            <a:ext cx="55721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latin typeface="AvantGarde" pitchFamily="34" charset="0"/>
              </a:rPr>
              <a:t>Caso a mãe tenha sido presa após o nascimento de uma criança menor de 6 meses de idade, o filho poderá permanecer junto a mãe e usufruir </a:t>
            </a:r>
            <a:r>
              <a:rPr lang="pt-BR" sz="1600" dirty="0" smtClean="0">
                <a:latin typeface="AvantGarde" pitchFamily="34" charset="0"/>
              </a:rPr>
              <a:t>dos seus cuidados e do suporte da Penitenciária até o prazo permitido.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500034" y="857232"/>
            <a:ext cx="76438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 smtClean="0">
                <a:latin typeface="AvantGarde" pitchFamily="34" charset="0"/>
              </a:rPr>
              <a:t>2- Grupos de apoio às mães reclusas na PFDF</a:t>
            </a:r>
          </a:p>
        </p:txBody>
      </p:sp>
      <p:pic>
        <p:nvPicPr>
          <p:cNvPr id="6" name="Imagem 5" descr="1350860_hand-in-ha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1604" y="2000240"/>
            <a:ext cx="5786478" cy="38664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785813" y="1071563"/>
            <a:ext cx="7643812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pt-BR" b="1" dirty="0" smtClean="0">
              <a:solidFill>
                <a:srgbClr val="78310B"/>
              </a:solidFill>
              <a:latin typeface="Lucida Sans Unicode" pitchFamily="34" charset="0"/>
            </a:endParaRPr>
          </a:p>
          <a:p>
            <a:pPr algn="ctr"/>
            <a:endParaRPr lang="pt-BR" b="1" dirty="0" smtClean="0">
              <a:solidFill>
                <a:srgbClr val="78310B"/>
              </a:solidFill>
              <a:latin typeface="Lucida Sans Unicode" pitchFamily="34" charset="0"/>
            </a:endParaRPr>
          </a:p>
          <a:p>
            <a:pPr algn="ctr"/>
            <a:endParaRPr lang="pt-BR" b="1" dirty="0" smtClean="0">
              <a:solidFill>
                <a:srgbClr val="78310B"/>
              </a:solidFill>
              <a:latin typeface="Lucida Sans Unicode" pitchFamily="34" charset="0"/>
            </a:endParaRPr>
          </a:p>
        </p:txBody>
      </p:sp>
      <p:pic>
        <p:nvPicPr>
          <p:cNvPr id="8" name="Imagem 7" descr="PsicoMaesPFDF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86380" y="642918"/>
            <a:ext cx="3529312" cy="56436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aixaDeTexto 8"/>
          <p:cNvSpPr txBox="1"/>
          <p:nvPr/>
        </p:nvSpPr>
        <p:spPr>
          <a:xfrm>
            <a:off x="428596" y="357166"/>
            <a:ext cx="4643470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>
                <a:latin typeface="AvantGarde" pitchFamily="34" charset="0"/>
                <a:cs typeface="Arial" pitchFamily="34" charset="0"/>
              </a:rPr>
              <a:t>• </a:t>
            </a:r>
            <a:r>
              <a:rPr lang="pt-BR" sz="1600" b="1" dirty="0" smtClean="0">
                <a:latin typeface="AvantGarde" pitchFamily="34" charset="0"/>
                <a:cs typeface="Arial" pitchFamily="34" charset="0"/>
              </a:rPr>
              <a:t>Grupo de pré-natal psicológico:</a:t>
            </a:r>
            <a:r>
              <a:rPr lang="pt-BR" sz="1600" dirty="0" smtClean="0">
                <a:latin typeface="AvantGarde" pitchFamily="34" charset="0"/>
                <a:cs typeface="Arial" pitchFamily="34" charset="0"/>
              </a:rPr>
              <a:t> </a:t>
            </a:r>
          </a:p>
          <a:p>
            <a:endParaRPr lang="pt-BR" sz="1600" dirty="0" smtClean="0">
              <a:latin typeface="AvantGarde" pitchFamily="34" charset="0"/>
              <a:cs typeface="Arial" pitchFamily="34" charset="0"/>
            </a:endParaRPr>
          </a:p>
          <a:p>
            <a:r>
              <a:rPr lang="pt-BR" sz="1600" dirty="0" smtClean="0">
                <a:latin typeface="AvantGarde" pitchFamily="34" charset="0"/>
                <a:cs typeface="Arial" pitchFamily="34" charset="0"/>
              </a:rPr>
              <a:t>Grupo de suporte emocional às gestantes com o objetivo de prepará-las para a maternidade, favorecendo uma experiência saudável e estimulando a criação do vínculo materno.</a:t>
            </a:r>
          </a:p>
          <a:p>
            <a:endParaRPr lang="pt-BR" sz="1600" dirty="0" smtClean="0">
              <a:latin typeface="AvantGarde" pitchFamily="34" charset="0"/>
              <a:cs typeface="Arial" pitchFamily="34" charset="0"/>
            </a:endParaRPr>
          </a:p>
          <a:p>
            <a:r>
              <a:rPr lang="pt-BR" sz="1600" dirty="0" smtClean="0">
                <a:latin typeface="AvantGarde" pitchFamily="34" charset="0"/>
                <a:cs typeface="Arial" pitchFamily="34" charset="0"/>
              </a:rPr>
              <a:t>• </a:t>
            </a:r>
            <a:r>
              <a:rPr lang="pt-BR" sz="1600" b="1" dirty="0" smtClean="0">
                <a:latin typeface="AvantGarde" pitchFamily="34" charset="0"/>
                <a:cs typeface="Arial" pitchFamily="34" charset="0"/>
              </a:rPr>
              <a:t>Grupo de prevenção </a:t>
            </a:r>
            <a:br>
              <a:rPr lang="pt-BR" sz="1600" b="1" dirty="0" smtClean="0">
                <a:latin typeface="AvantGarde" pitchFamily="34" charset="0"/>
                <a:cs typeface="Arial" pitchFamily="34" charset="0"/>
              </a:rPr>
            </a:br>
            <a:r>
              <a:rPr lang="pt-BR" sz="1600" b="1" dirty="0" smtClean="0">
                <a:latin typeface="AvantGarde" pitchFamily="34" charset="0"/>
                <a:cs typeface="Arial" pitchFamily="34" charset="0"/>
              </a:rPr>
              <a:t>à depressão pós-parto:</a:t>
            </a:r>
            <a:r>
              <a:rPr lang="pt-BR" sz="1600" dirty="0" smtClean="0">
                <a:latin typeface="AvantGarde" pitchFamily="34" charset="0"/>
                <a:cs typeface="Arial" pitchFamily="34" charset="0"/>
              </a:rPr>
              <a:t> </a:t>
            </a:r>
          </a:p>
          <a:p>
            <a:endParaRPr lang="pt-BR" sz="1600" dirty="0" smtClean="0">
              <a:latin typeface="AvantGarde" pitchFamily="34" charset="0"/>
              <a:cs typeface="Arial" pitchFamily="34" charset="0"/>
            </a:endParaRPr>
          </a:p>
          <a:p>
            <a:r>
              <a:rPr lang="pt-BR" sz="1600" dirty="0" smtClean="0">
                <a:latin typeface="AvantGarde" pitchFamily="34" charset="0"/>
                <a:cs typeface="Arial" pitchFamily="34" charset="0"/>
              </a:rPr>
              <a:t>Grupo de suporte emocional às </a:t>
            </a:r>
            <a:r>
              <a:rPr lang="pt-BR" sz="1600" dirty="0" err="1" smtClean="0">
                <a:latin typeface="AvantGarde" pitchFamily="34" charset="0"/>
                <a:cs typeface="Arial" pitchFamily="34" charset="0"/>
              </a:rPr>
              <a:t>puérperas</a:t>
            </a:r>
            <a:r>
              <a:rPr lang="pt-BR" sz="1600" dirty="0" smtClean="0">
                <a:latin typeface="AvantGarde" pitchFamily="34" charset="0"/>
                <a:cs typeface="Arial" pitchFamily="34" charset="0"/>
              </a:rPr>
              <a:t>, com o objetivo de prevenir e tratar casos de depressão pós-parto já existentes. Sabe-se que, em decorrência da depressão pós-parto, muitas mães têm dificuldades nos cuidados com o bebê. Por isso a importância desse suporte.</a:t>
            </a:r>
          </a:p>
          <a:p>
            <a:endParaRPr lang="pt-BR" sz="1600" dirty="0" smtClean="0">
              <a:latin typeface="AvantGarde" pitchFamily="34" charset="0"/>
              <a:cs typeface="Arial" pitchFamily="34" charset="0"/>
            </a:endParaRPr>
          </a:p>
          <a:p>
            <a:r>
              <a:rPr lang="pt-BR" sz="1600" dirty="0" smtClean="0">
                <a:latin typeface="AvantGarde" pitchFamily="34" charset="0"/>
                <a:cs typeface="Times New Roman"/>
              </a:rPr>
              <a:t>• </a:t>
            </a:r>
            <a:r>
              <a:rPr lang="pt-BR" sz="1600" b="1" dirty="0" smtClean="0">
                <a:latin typeface="AvantGarde" pitchFamily="34" charset="0"/>
                <a:cs typeface="Times New Roman"/>
              </a:rPr>
              <a:t>Saúde Integral do bebê: </a:t>
            </a:r>
          </a:p>
          <a:p>
            <a:endParaRPr lang="pt-BR" sz="1600" b="1" dirty="0" smtClean="0">
              <a:latin typeface="AvantGarde" pitchFamily="34" charset="0"/>
              <a:cs typeface="Times New Roman"/>
            </a:endParaRPr>
          </a:p>
          <a:p>
            <a:r>
              <a:rPr lang="pt-BR" sz="1600" dirty="0" smtClean="0">
                <a:latin typeface="AvantGarde" pitchFamily="34" charset="0"/>
                <a:cs typeface="Times New Roman"/>
              </a:rPr>
              <a:t>Acompanhamento e desenvolvimento de cada recém-nascido até sua saída, por intermédio de profissionais da saúde e de medicamentos.</a:t>
            </a:r>
            <a:endParaRPr lang="pt-BR" sz="1600" dirty="0" smtClean="0">
              <a:latin typeface="AvantGarde" pitchFamily="34" charset="0"/>
            </a:endParaRPr>
          </a:p>
          <a:p>
            <a:endParaRPr lang="pt-BR" sz="1600" dirty="0" smtClean="0">
              <a:latin typeface="AvantGarde" pitchFamily="34" charset="0"/>
              <a:cs typeface="Arial" pitchFamily="34" charset="0"/>
            </a:endParaRPr>
          </a:p>
          <a:p>
            <a:endParaRPr lang="pt-BR" sz="1700" dirty="0" smtClean="0">
              <a:latin typeface="AvantGarde" pitchFamily="34" charset="0"/>
              <a:cs typeface="Arial" pitchFamily="34" charset="0"/>
            </a:endParaRPr>
          </a:p>
          <a:p>
            <a:endParaRPr lang="pt-BR" sz="1700" dirty="0" smtClean="0">
              <a:latin typeface="AvantGarde" pitchFamily="34" charset="0"/>
              <a:cs typeface="Arial" pitchFamily="34" charset="0"/>
            </a:endParaRPr>
          </a:p>
          <a:p>
            <a:endParaRPr lang="pt-BR" sz="1700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pt-BR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785813" y="1071563"/>
            <a:ext cx="7643812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pt-BR" b="1" dirty="0" smtClean="0">
              <a:solidFill>
                <a:srgbClr val="78310B"/>
              </a:solidFill>
              <a:latin typeface="Lucida Sans Unicode" pitchFamily="34" charset="0"/>
            </a:endParaRPr>
          </a:p>
          <a:p>
            <a:pPr algn="ctr"/>
            <a:endParaRPr lang="pt-BR" b="1" dirty="0" smtClean="0">
              <a:solidFill>
                <a:srgbClr val="78310B"/>
              </a:solidFill>
              <a:latin typeface="Lucida Sans Unicode" pitchFamily="34" charset="0"/>
            </a:endParaRPr>
          </a:p>
          <a:p>
            <a:pPr algn="ctr"/>
            <a:endParaRPr lang="pt-BR" b="1" dirty="0" smtClean="0">
              <a:solidFill>
                <a:srgbClr val="78310B"/>
              </a:solidFill>
              <a:latin typeface="Lucida Sans Unicode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571472" y="785794"/>
            <a:ext cx="4429156" cy="542928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pt-BR" sz="1600" dirty="0" smtClean="0">
                <a:solidFill>
                  <a:schemeClr val="accent2">
                    <a:lumMod val="50000"/>
                  </a:schemeClr>
                </a:solidFill>
                <a:latin typeface="AvantGarde" pitchFamily="34" charset="0"/>
              </a:rPr>
              <a:t> </a:t>
            </a:r>
            <a:r>
              <a:rPr lang="pt-BR" sz="1600" dirty="0" smtClean="0">
                <a:latin typeface="AvantGarde" pitchFamily="34" charset="0"/>
              </a:rPr>
              <a:t>• </a:t>
            </a:r>
            <a:r>
              <a:rPr lang="pt-BR" sz="1600" b="1" dirty="0" smtClean="0">
                <a:latin typeface="AvantGarde" pitchFamily="34" charset="0"/>
              </a:rPr>
              <a:t>Grupo de estimulação </a:t>
            </a:r>
            <a:br>
              <a:rPr lang="pt-BR" sz="1600" b="1" dirty="0" smtClean="0">
                <a:latin typeface="AvantGarde" pitchFamily="34" charset="0"/>
              </a:rPr>
            </a:br>
            <a:r>
              <a:rPr lang="pt-BR" sz="1600" b="1" dirty="0" smtClean="0">
                <a:latin typeface="AvantGarde" pitchFamily="34" charset="0"/>
              </a:rPr>
              <a:t>psicomotora de bebês:</a:t>
            </a:r>
            <a:r>
              <a:rPr lang="pt-BR" sz="1600" dirty="0" smtClean="0">
                <a:latin typeface="AvantGarde" pitchFamily="34" charset="0"/>
              </a:rPr>
              <a:t> </a:t>
            </a:r>
          </a:p>
          <a:p>
            <a:endParaRPr lang="pt-BR" sz="1600" dirty="0" smtClean="0">
              <a:latin typeface="AvantGarde" pitchFamily="34" charset="0"/>
            </a:endParaRPr>
          </a:p>
          <a:p>
            <a:r>
              <a:rPr lang="pt-BR" sz="1600" dirty="0" smtClean="0">
                <a:latin typeface="AvantGarde" pitchFamily="34" charset="0"/>
              </a:rPr>
              <a:t>Têm por objetivo estimular o desenvolvimento </a:t>
            </a:r>
            <a:r>
              <a:rPr lang="pt-BR" sz="1600" dirty="0" err="1" smtClean="0">
                <a:latin typeface="AvantGarde" pitchFamily="34" charset="0"/>
              </a:rPr>
              <a:t>neuropsicomotor</a:t>
            </a:r>
            <a:r>
              <a:rPr lang="pt-BR" sz="1600" dirty="0" smtClean="0">
                <a:latin typeface="AvantGarde" pitchFamily="34" charset="0"/>
              </a:rPr>
              <a:t> dos bebês e fortalecer o vínculo mãe-bebê através do brincar. Durante os grupos, também são trabalhadas temáticas referentes ao cuidado com o bebê. </a:t>
            </a:r>
          </a:p>
          <a:p>
            <a:endParaRPr lang="pt-BR" sz="1600" dirty="0" smtClean="0">
              <a:latin typeface="AvantGarde" pitchFamily="34" charset="0"/>
            </a:endParaRPr>
          </a:p>
          <a:p>
            <a:r>
              <a:rPr lang="pt-BR" sz="1600" dirty="0" smtClean="0">
                <a:latin typeface="AvantGarde" pitchFamily="34" charset="0"/>
              </a:rPr>
              <a:t>• </a:t>
            </a:r>
            <a:r>
              <a:rPr lang="pt-BR" sz="1600" b="1" dirty="0" smtClean="0">
                <a:latin typeface="AvantGarde" pitchFamily="34" charset="0"/>
              </a:rPr>
              <a:t>Avaliação de crescimento </a:t>
            </a:r>
            <a:br>
              <a:rPr lang="pt-BR" sz="1600" b="1" dirty="0" smtClean="0">
                <a:latin typeface="AvantGarde" pitchFamily="34" charset="0"/>
              </a:rPr>
            </a:br>
            <a:r>
              <a:rPr lang="pt-BR" sz="1600" b="1" dirty="0" smtClean="0">
                <a:latin typeface="AvantGarde" pitchFamily="34" charset="0"/>
              </a:rPr>
              <a:t>e desenvolvimento:</a:t>
            </a:r>
            <a:r>
              <a:rPr lang="pt-BR" sz="1600" dirty="0" smtClean="0">
                <a:latin typeface="AvantGarde" pitchFamily="34" charset="0"/>
              </a:rPr>
              <a:t> </a:t>
            </a:r>
          </a:p>
          <a:p>
            <a:endParaRPr lang="pt-BR" sz="1600" dirty="0" smtClean="0">
              <a:latin typeface="AvantGarde" pitchFamily="34" charset="0"/>
            </a:endParaRPr>
          </a:p>
          <a:p>
            <a:r>
              <a:rPr lang="pt-BR" sz="1600" dirty="0" smtClean="0">
                <a:latin typeface="AvantGarde" pitchFamily="34" charset="0"/>
              </a:rPr>
              <a:t>Seguindo as normas do Ministério da Saúde, todos os bebês seguem avaliação de peso, altura e desenvolvimento psicomotor nas consultas de CD. As mães também são orientadas sobre os cuidados gerais do bebê.</a:t>
            </a:r>
          </a:p>
          <a:p>
            <a:endParaRPr lang="pt-BR" dirty="0" smtClean="0">
              <a:latin typeface="AvantGarde" pitchFamily="34" charset="0"/>
            </a:endParaRPr>
          </a:p>
          <a:p>
            <a:endParaRPr lang="pt-BR" sz="1400" dirty="0" smtClean="0">
              <a:latin typeface="AvantGarde" pitchFamily="34" charset="0"/>
            </a:endParaRPr>
          </a:p>
          <a:p>
            <a:endParaRPr lang="pt-BR" sz="1400" dirty="0" smtClean="0">
              <a:latin typeface="AvantGarde" pitchFamily="34" charset="0"/>
            </a:endParaRPr>
          </a:p>
          <a:p>
            <a:endParaRPr lang="pt-BR" sz="1400" dirty="0" smtClean="0">
              <a:solidFill>
                <a:schemeClr val="accent2">
                  <a:lumMod val="50000"/>
                </a:schemeClr>
              </a:solidFill>
              <a:latin typeface="AvantGarde" pitchFamily="34" charset="0"/>
            </a:endParaRPr>
          </a:p>
          <a:p>
            <a:endParaRPr lang="pt-BR" sz="1700" dirty="0" smtClean="0">
              <a:solidFill>
                <a:schemeClr val="accent2">
                  <a:lumMod val="50000"/>
                </a:schemeClr>
              </a:solidFill>
              <a:latin typeface="AvantGarde" pitchFamily="34" charset="0"/>
            </a:endParaRPr>
          </a:p>
          <a:p>
            <a:endParaRPr lang="pt-BR" sz="1700" dirty="0" smtClean="0">
              <a:solidFill>
                <a:schemeClr val="accent2">
                  <a:lumMod val="50000"/>
                </a:schemeClr>
              </a:solidFill>
              <a:latin typeface="AvantGarde" pitchFamily="34" charset="0"/>
            </a:endParaRPr>
          </a:p>
          <a:p>
            <a:endParaRPr lang="pt-BR" sz="1700" dirty="0" smtClean="0">
              <a:solidFill>
                <a:schemeClr val="accent2">
                  <a:lumMod val="50000"/>
                </a:schemeClr>
              </a:solidFill>
              <a:latin typeface="AvantGarde" pitchFamily="34" charset="0"/>
              <a:cs typeface="Times New Roman"/>
            </a:endParaRPr>
          </a:p>
          <a:p>
            <a:endParaRPr lang="pt-BR" sz="1700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pt-BR" sz="1700" dirty="0" smtClean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r>
              <a:rPr lang="pt-BR" sz="17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 </a:t>
            </a:r>
          </a:p>
        </p:txBody>
      </p:sp>
      <p:pic>
        <p:nvPicPr>
          <p:cNvPr id="8" name="Imagem 7" descr="PsicoMaesPFDF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66457" y="857232"/>
            <a:ext cx="3751735" cy="2928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CaixaDeTexto 4"/>
          <p:cNvSpPr txBox="1"/>
          <p:nvPr/>
        </p:nvSpPr>
        <p:spPr>
          <a:xfrm>
            <a:off x="4929190" y="4143380"/>
            <a:ext cx="37862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AvantGarde" pitchFamily="34" charset="0"/>
                <a:cs typeface="Times New Roman"/>
              </a:rPr>
              <a:t>• </a:t>
            </a:r>
            <a:r>
              <a:rPr lang="pt-BR" sz="1600" b="1" dirty="0" smtClean="0">
                <a:latin typeface="AvantGarde" pitchFamily="34" charset="0"/>
                <a:cs typeface="Times New Roman"/>
              </a:rPr>
              <a:t>Oficina de </a:t>
            </a:r>
            <a:r>
              <a:rPr lang="pt-BR" sz="1600" b="1" dirty="0" err="1" smtClean="0">
                <a:latin typeface="AvantGarde" pitchFamily="34" charset="0"/>
                <a:cs typeface="Times New Roman"/>
              </a:rPr>
              <a:t>Shantala</a:t>
            </a:r>
            <a:endParaRPr lang="pt-BR" sz="1600" b="1" dirty="0" smtClean="0">
              <a:latin typeface="AvantGarde" pitchFamily="34" charset="0"/>
              <a:cs typeface="Times New Roman"/>
            </a:endParaRPr>
          </a:p>
          <a:p>
            <a:endParaRPr lang="pt-BR" dirty="0" smtClean="0">
              <a:latin typeface="AvantGarde" pitchFamily="34" charset="0"/>
              <a:cs typeface="Times New Roman"/>
            </a:endParaRPr>
          </a:p>
          <a:p>
            <a:r>
              <a:rPr lang="pt-BR" sz="1600" dirty="0" smtClean="0">
                <a:latin typeface="AvantGarde" pitchFamily="34" charset="0"/>
                <a:cs typeface="Times New Roman"/>
              </a:rPr>
              <a:t>É uma técnica de massagem realizada pela mãe no bebê, de modo a estreitar os laços maternos e acalmá-lo</a:t>
            </a:r>
            <a:endParaRPr lang="pt-BR" sz="1600" dirty="0" smtClean="0">
              <a:latin typeface="AvantGarde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Drive\DCIM\100PHOTO\SAM_18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7224" y="428604"/>
            <a:ext cx="7429552" cy="4779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785786" y="5429264"/>
            <a:ext cx="7286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Entrada da PFDF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96446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785813" y="1071563"/>
            <a:ext cx="7643812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pt-BR" b="1" dirty="0" smtClean="0">
              <a:solidFill>
                <a:srgbClr val="78310B"/>
              </a:solidFill>
              <a:latin typeface="Lucida Sans Unicode" pitchFamily="34" charset="0"/>
            </a:endParaRPr>
          </a:p>
          <a:p>
            <a:pPr algn="ctr"/>
            <a:endParaRPr lang="pt-BR" b="1" dirty="0" smtClean="0">
              <a:solidFill>
                <a:srgbClr val="78310B"/>
              </a:solidFill>
              <a:latin typeface="Lucida Sans Unicode" pitchFamily="34" charset="0"/>
            </a:endParaRPr>
          </a:p>
          <a:p>
            <a:pPr algn="ctr"/>
            <a:endParaRPr lang="pt-BR" b="1" dirty="0" smtClean="0">
              <a:solidFill>
                <a:srgbClr val="78310B"/>
              </a:solidFill>
              <a:latin typeface="Lucida Sans Unicode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500034" y="428604"/>
            <a:ext cx="7929618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700" dirty="0" smtClean="0">
                <a:solidFill>
                  <a:schemeClr val="accent2">
                    <a:lumMod val="50000"/>
                  </a:schemeClr>
                </a:solidFill>
                <a:latin typeface="AvantGarde" pitchFamily="34" charset="0"/>
              </a:rPr>
              <a:t> </a:t>
            </a:r>
          </a:p>
          <a:p>
            <a:r>
              <a:rPr lang="pt-BR" sz="1600" dirty="0" smtClean="0">
                <a:latin typeface="AvantGarde" pitchFamily="34" charset="0"/>
              </a:rPr>
              <a:t>•</a:t>
            </a:r>
            <a:r>
              <a:rPr lang="pt-BR" sz="1600" b="1" dirty="0" smtClean="0">
                <a:latin typeface="AvantGarde" pitchFamily="34" charset="0"/>
              </a:rPr>
              <a:t> Grupo de preparação para separação mãe-bebê: </a:t>
            </a:r>
          </a:p>
          <a:p>
            <a:r>
              <a:rPr lang="pt-BR" sz="1600" dirty="0" smtClean="0">
                <a:latin typeface="AvantGarde" pitchFamily="34" charset="0"/>
              </a:rPr>
              <a:t>Tem por objetivo oferecer suporte para a mãe se separar do bebê aos 6 meses. São trabalhados temas como a rotina do bebê, costumes diários, com quem o bebê irá ficar, etc.</a:t>
            </a:r>
          </a:p>
          <a:p>
            <a:endParaRPr lang="pt-BR" sz="1600" dirty="0" smtClean="0">
              <a:latin typeface="AvantGarde" pitchFamily="34" charset="0"/>
            </a:endParaRPr>
          </a:p>
          <a:p>
            <a:r>
              <a:rPr lang="pt-BR" sz="1600" dirty="0" smtClean="0">
                <a:latin typeface="AvantGarde" pitchFamily="34" charset="0"/>
              </a:rPr>
              <a:t>•</a:t>
            </a:r>
            <a:r>
              <a:rPr lang="pt-BR" sz="1600" b="1" dirty="0" smtClean="0">
                <a:latin typeface="AvantGarde" pitchFamily="34" charset="0"/>
              </a:rPr>
              <a:t> Grupo CENOL (Centro Espírita Nosso Lar)</a:t>
            </a:r>
          </a:p>
          <a:p>
            <a:r>
              <a:rPr lang="pt-BR" sz="1600" dirty="0" smtClean="0">
                <a:latin typeface="AvantGarde" pitchFamily="34" charset="0"/>
              </a:rPr>
              <a:t>O CENOL tem um trabalho em parceria com a Direção da PFDF, com objetivo de ensinar às internas atividades de artesanato e confecção de bordados diversos, sendo úteis para o enxoval das internas e seus bebês. </a:t>
            </a:r>
          </a:p>
        </p:txBody>
      </p:sp>
      <p:pic>
        <p:nvPicPr>
          <p:cNvPr id="9" name="Imagem 8" descr="PsicoMaesPFDF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86182" y="3143248"/>
            <a:ext cx="4786346" cy="3143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aixaDeTexto 6"/>
          <p:cNvSpPr txBox="1"/>
          <p:nvPr/>
        </p:nvSpPr>
        <p:spPr>
          <a:xfrm>
            <a:off x="571472" y="3143249"/>
            <a:ext cx="3143272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000" dirty="0" smtClean="0">
              <a:solidFill>
                <a:schemeClr val="accent2">
                  <a:lumMod val="50000"/>
                </a:schemeClr>
              </a:solidFill>
              <a:latin typeface="AvantGarde" pitchFamily="34" charset="0"/>
            </a:endParaRPr>
          </a:p>
          <a:p>
            <a:r>
              <a:rPr lang="pt-BR" sz="1600" dirty="0" smtClean="0">
                <a:latin typeface="AvantGarde" pitchFamily="34" charset="0"/>
              </a:rPr>
              <a:t>• </a:t>
            </a:r>
            <a:r>
              <a:rPr lang="pt-BR" sz="1600" b="1" dirty="0" smtClean="0">
                <a:latin typeface="AvantGarde" pitchFamily="34" charset="0"/>
              </a:rPr>
              <a:t>Contato com familiares:</a:t>
            </a:r>
            <a:r>
              <a:rPr lang="pt-BR" sz="1600" dirty="0" smtClean="0">
                <a:latin typeface="AvantGarde" pitchFamily="34" charset="0"/>
              </a:rPr>
              <a:t> </a:t>
            </a:r>
          </a:p>
          <a:p>
            <a:endParaRPr lang="pt-BR" sz="1600" dirty="0" smtClean="0">
              <a:latin typeface="AvantGarde" pitchFamily="34" charset="0"/>
            </a:endParaRPr>
          </a:p>
          <a:p>
            <a:r>
              <a:rPr lang="pt-BR" sz="1600" dirty="0" smtClean="0">
                <a:latin typeface="AvantGarde" pitchFamily="34" charset="0"/>
              </a:rPr>
              <a:t>Contato feito com possíveis familiares indicados pela interna para acolherem o bebê após os 6 meses. </a:t>
            </a:r>
          </a:p>
          <a:p>
            <a:endParaRPr lang="pt-BR" sz="1700" dirty="0" smtClean="0">
              <a:solidFill>
                <a:schemeClr val="accent2">
                  <a:lumMod val="50000"/>
                </a:schemeClr>
              </a:solidFill>
              <a:latin typeface="AvantGarde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457200" y="571480"/>
            <a:ext cx="8229600" cy="5435811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pt-BR" b="1" dirty="0" smtClean="0"/>
              <a:t>I- Através da GEAIT : </a:t>
            </a:r>
          </a:p>
          <a:p>
            <a:pPr>
              <a:buNone/>
            </a:pPr>
            <a:endParaRPr lang="pt-BR" b="1" dirty="0" smtClean="0"/>
          </a:p>
          <a:p>
            <a:pPr>
              <a:buNone/>
            </a:pPr>
            <a:r>
              <a:rPr lang="pt-BR" b="1" dirty="0" smtClean="0"/>
              <a:t>		b) NUAS (Núcleo de Assistência Social)</a:t>
            </a:r>
            <a:r>
              <a:rPr lang="pt-BR" dirty="0" smtClean="0"/>
              <a:t>:</a:t>
            </a:r>
          </a:p>
          <a:p>
            <a:pPr>
              <a:buNone/>
            </a:pPr>
            <a:r>
              <a:rPr lang="pt-BR" dirty="0" smtClean="0"/>
              <a:t>		</a:t>
            </a:r>
          </a:p>
          <a:p>
            <a:pPr>
              <a:buNone/>
            </a:pPr>
            <a:r>
              <a:rPr lang="pt-BR" sz="2000" dirty="0" smtClean="0">
                <a:latin typeface="Times New Roman"/>
                <a:cs typeface="Times New Roman"/>
              </a:rPr>
              <a:t>		</a:t>
            </a:r>
            <a:r>
              <a:rPr lang="pt-BR" sz="2200" dirty="0" smtClean="0">
                <a:latin typeface="+mj-lt"/>
                <a:cs typeface="Times New Roman"/>
              </a:rPr>
              <a:t>•</a:t>
            </a:r>
            <a:r>
              <a:rPr lang="pt-BR" sz="2200" dirty="0" smtClean="0">
                <a:latin typeface="+mj-lt"/>
              </a:rPr>
              <a:t> </a:t>
            </a:r>
            <a:r>
              <a:rPr lang="pt-BR" sz="2200" b="1" dirty="0" smtClean="0">
                <a:latin typeface="+mj-lt"/>
              </a:rPr>
              <a:t>Exercício da Cidadania pelo voto</a:t>
            </a:r>
            <a:r>
              <a:rPr lang="pt-BR" sz="2200" dirty="0" smtClean="0">
                <a:latin typeface="+mj-lt"/>
              </a:rPr>
              <a:t>, com parceria da Justiça Eleitoral na regularização do cadastro, título de eleitor e exercício da capacidade ativa do voto;</a:t>
            </a:r>
          </a:p>
          <a:p>
            <a:pPr>
              <a:buNone/>
            </a:pPr>
            <a:endParaRPr lang="pt-BR" sz="2200" dirty="0" smtClean="0">
              <a:latin typeface="+mj-lt"/>
            </a:endParaRPr>
          </a:p>
          <a:p>
            <a:pPr>
              <a:buNone/>
            </a:pPr>
            <a:r>
              <a:rPr lang="pt-BR" sz="2200" dirty="0" smtClean="0">
                <a:latin typeface="+mj-lt"/>
              </a:rPr>
              <a:t>		</a:t>
            </a:r>
            <a:r>
              <a:rPr lang="pt-BR" sz="2200" dirty="0" smtClean="0">
                <a:latin typeface="+mj-lt"/>
                <a:cs typeface="Times New Roman"/>
              </a:rPr>
              <a:t> • </a:t>
            </a:r>
            <a:r>
              <a:rPr lang="pt-BR" sz="2200" b="1" dirty="0" smtClean="0">
                <a:latin typeface="+mj-lt"/>
                <a:cs typeface="Times New Roman"/>
              </a:rPr>
              <a:t>Emissão de documentos </a:t>
            </a:r>
            <a:r>
              <a:rPr lang="pt-BR" sz="2200" dirty="0" smtClean="0">
                <a:latin typeface="+mj-lt"/>
                <a:cs typeface="Times New Roman"/>
              </a:rPr>
              <a:t>de RG e de CPF e sua regularização. Solicitação de Segunda Via da Certidão de Nascimento e Registro de Nascimento dos recém-nascidos;</a:t>
            </a:r>
          </a:p>
          <a:p>
            <a:pPr>
              <a:buNone/>
            </a:pPr>
            <a:endParaRPr lang="pt-BR" sz="2200" dirty="0" smtClean="0">
              <a:latin typeface="+mj-lt"/>
              <a:cs typeface="Times New Roman"/>
            </a:endParaRPr>
          </a:p>
          <a:p>
            <a:pPr>
              <a:buNone/>
            </a:pPr>
            <a:r>
              <a:rPr lang="pt-BR" sz="2200" dirty="0" smtClean="0">
                <a:latin typeface="+mj-lt"/>
                <a:cs typeface="Times New Roman"/>
              </a:rPr>
              <a:t>		 • </a:t>
            </a:r>
            <a:r>
              <a:rPr lang="pt-BR" sz="2200" b="1" dirty="0" smtClean="0">
                <a:latin typeface="+mj-lt"/>
                <a:cs typeface="Times New Roman"/>
              </a:rPr>
              <a:t>Demandas familiares </a:t>
            </a:r>
            <a:r>
              <a:rPr lang="pt-BR" sz="2200" dirty="0" smtClean="0">
                <a:latin typeface="+mj-lt"/>
                <a:cs typeface="Times New Roman"/>
              </a:rPr>
              <a:t>junto ao Conselho Tutelar e demais Órgãos de Proteção (como Declarações de Usufruto de Benefícios Governamentais; aproximação de familiares);</a:t>
            </a:r>
          </a:p>
          <a:p>
            <a:pPr>
              <a:buNone/>
            </a:pPr>
            <a:endParaRPr lang="pt-BR" sz="2200" dirty="0" smtClean="0">
              <a:latin typeface="+mj-lt"/>
              <a:cs typeface="Times New Roman"/>
            </a:endParaRPr>
          </a:p>
          <a:p>
            <a:pPr>
              <a:buNone/>
            </a:pPr>
            <a:r>
              <a:rPr lang="pt-BR" sz="2000" dirty="0" smtClean="0">
                <a:cs typeface="Times New Roman"/>
              </a:rPr>
              <a:t>		•</a:t>
            </a:r>
            <a:r>
              <a:rPr lang="pt-BR" sz="2000" dirty="0" smtClean="0"/>
              <a:t> </a:t>
            </a:r>
            <a:r>
              <a:rPr lang="pt-BR" sz="2000" b="1" dirty="0" smtClean="0"/>
              <a:t>Oferta de Curso Superior </a:t>
            </a:r>
            <a:r>
              <a:rPr lang="pt-BR" sz="2000" dirty="0" smtClean="0"/>
              <a:t>à distância em parceria com a </a:t>
            </a:r>
            <a:r>
              <a:rPr lang="pt-BR" sz="2000" dirty="0" err="1" smtClean="0"/>
              <a:t>inicitaiva</a:t>
            </a:r>
            <a:r>
              <a:rPr lang="pt-BR" sz="2000" dirty="0" smtClean="0"/>
              <a:t> privada (Faculdade Anhanguera);</a:t>
            </a:r>
          </a:p>
          <a:p>
            <a:pPr>
              <a:buNone/>
            </a:pPr>
            <a:endParaRPr lang="pt-BR" sz="2000" dirty="0" smtClean="0">
              <a:latin typeface="+mj-lt"/>
            </a:endParaRPr>
          </a:p>
          <a:p>
            <a:pPr>
              <a:buNone/>
            </a:pPr>
            <a:r>
              <a:rPr lang="pt-BR" sz="2000" dirty="0" smtClean="0">
                <a:latin typeface="+mj-lt"/>
              </a:rPr>
              <a:t>		• </a:t>
            </a:r>
            <a:r>
              <a:rPr lang="pt-BR" sz="2000" b="1" dirty="0" smtClean="0">
                <a:latin typeface="+mj-lt"/>
              </a:rPr>
              <a:t>Projeto Laços de Família</a:t>
            </a:r>
            <a:r>
              <a:rPr lang="pt-BR" sz="2000" dirty="0" smtClean="0">
                <a:latin typeface="+mj-lt"/>
              </a:rPr>
              <a:t>: visita das internas da Unidade a familiares reclusos em Unidades Penais do Distrito Federal; e visita das Internas aos filhos menores alojados em abrigos ou instituições para menores infratores. </a:t>
            </a:r>
            <a:r>
              <a:rPr lang="pt-BR" sz="2000" dirty="0" smtClean="0"/>
              <a:t>Visita especial em datas comemorativas, como a do Dia das Mães, Dia das Crianças e Natal, com distribuição de brinquedos e em Parceria com grupos religiosos. Permitida a entrada de crianças filhos e netos de internas acompanhados de responsável;</a:t>
            </a:r>
            <a:endParaRPr lang="pt-BR" sz="2200" dirty="0" smtClean="0">
              <a:latin typeface="+mj-lt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904656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pt-BR" sz="2800" dirty="0" smtClean="0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 		</a:t>
            </a:r>
            <a:r>
              <a:rPr lang="pt-BR" sz="2300" dirty="0" smtClean="0">
                <a:latin typeface="+mj-lt"/>
                <a:cs typeface="Times New Roman"/>
              </a:rPr>
              <a:t>•</a:t>
            </a:r>
            <a:r>
              <a:rPr lang="pt-BR" sz="2300" dirty="0" smtClean="0">
                <a:latin typeface="+mj-lt"/>
              </a:rPr>
              <a:t> </a:t>
            </a:r>
            <a:r>
              <a:rPr lang="pt-BR" sz="2300" b="1" dirty="0" smtClean="0">
                <a:latin typeface="+mj-lt"/>
              </a:rPr>
              <a:t>PRONATEC</a:t>
            </a:r>
            <a:r>
              <a:rPr lang="pt-BR" sz="2300" dirty="0" smtClean="0">
                <a:latin typeface="+mj-lt"/>
              </a:rPr>
              <a:t> – Programa Mulheres Mil – Parceria com a Secretaria da Educação e Ministério da Educação. Ministra Cursos Técnicos em Logística (30 vagas), Analista Administrativo (30 vagas), Manicure (20 vagas), Costura (25 vagas), Serigrafia (20 vagas) e Artesanato na Ala de Tratamento Psiquiátrico (20 vagas);</a:t>
            </a:r>
          </a:p>
          <a:p>
            <a:pPr>
              <a:buNone/>
            </a:pPr>
            <a:endParaRPr lang="pt-BR" sz="2300" dirty="0" smtClean="0">
              <a:latin typeface="+mj-lt"/>
            </a:endParaRPr>
          </a:p>
          <a:p>
            <a:pPr>
              <a:buNone/>
            </a:pPr>
            <a:r>
              <a:rPr lang="pt-BR" sz="2300" dirty="0" smtClean="0">
                <a:latin typeface="+mj-lt"/>
              </a:rPr>
              <a:t>		</a:t>
            </a:r>
            <a:r>
              <a:rPr lang="pt-BR" sz="2300" dirty="0" smtClean="0">
                <a:latin typeface="+mj-lt"/>
                <a:cs typeface="Times New Roman"/>
              </a:rPr>
              <a:t> •</a:t>
            </a:r>
            <a:r>
              <a:rPr lang="pt-BR" sz="2300" dirty="0" smtClean="0">
                <a:latin typeface="+mj-lt"/>
              </a:rPr>
              <a:t> </a:t>
            </a:r>
            <a:r>
              <a:rPr lang="pt-BR" sz="2300" b="1" dirty="0" smtClean="0">
                <a:latin typeface="+mj-lt"/>
              </a:rPr>
              <a:t>FUNAP</a:t>
            </a:r>
            <a:r>
              <a:rPr lang="pt-BR" sz="2300" dirty="0" smtClean="0">
                <a:latin typeface="+mj-lt"/>
              </a:rPr>
              <a:t>  (Fundação de Amparo ao Trabalhador Preso) – Oficina de Costura;</a:t>
            </a:r>
          </a:p>
          <a:p>
            <a:pPr>
              <a:buNone/>
            </a:pPr>
            <a:endParaRPr lang="pt-BR" sz="2300" dirty="0" smtClean="0">
              <a:latin typeface="+mj-lt"/>
            </a:endParaRPr>
          </a:p>
          <a:p>
            <a:pPr>
              <a:buNone/>
            </a:pPr>
            <a:r>
              <a:rPr lang="pt-BR" sz="2300" dirty="0" smtClean="0">
                <a:latin typeface="+mj-lt"/>
              </a:rPr>
              <a:t>		</a:t>
            </a:r>
            <a:r>
              <a:rPr lang="pt-BR" sz="2300" dirty="0" smtClean="0">
                <a:latin typeface="+mj-lt"/>
                <a:cs typeface="Times New Roman"/>
              </a:rPr>
              <a:t> •</a:t>
            </a:r>
            <a:r>
              <a:rPr lang="pt-BR" sz="2300" dirty="0" smtClean="0">
                <a:latin typeface="+mj-lt"/>
              </a:rPr>
              <a:t> </a:t>
            </a:r>
            <a:r>
              <a:rPr lang="pt-BR" sz="2300" b="1" dirty="0" smtClean="0">
                <a:latin typeface="+mj-lt"/>
              </a:rPr>
              <a:t>Curso de Teologia RHEMA</a:t>
            </a:r>
            <a:r>
              <a:rPr lang="pt-BR" sz="2300" dirty="0" smtClean="0">
                <a:latin typeface="+mj-lt"/>
              </a:rPr>
              <a:t>, ministrado com parceria da Associação Edificar;</a:t>
            </a:r>
          </a:p>
          <a:p>
            <a:pPr>
              <a:buNone/>
            </a:pPr>
            <a:endParaRPr lang="pt-BR" sz="2300" dirty="0" smtClean="0">
              <a:latin typeface="+mj-lt"/>
            </a:endParaRPr>
          </a:p>
          <a:p>
            <a:r>
              <a:rPr lang="pt-BR" sz="2300" dirty="0" smtClean="0">
                <a:latin typeface="+mj-lt"/>
              </a:rPr>
              <a:t>	</a:t>
            </a:r>
            <a:r>
              <a:rPr lang="pt-BR" sz="2300" dirty="0" smtClean="0">
                <a:latin typeface="+mj-lt"/>
                <a:cs typeface="Times New Roman"/>
              </a:rPr>
              <a:t> •</a:t>
            </a:r>
            <a:r>
              <a:rPr lang="pt-BR" sz="2300" dirty="0" smtClean="0">
                <a:latin typeface="+mj-lt"/>
              </a:rPr>
              <a:t> </a:t>
            </a:r>
            <a:r>
              <a:rPr lang="pt-BR" sz="2300" b="1" dirty="0" smtClean="0">
                <a:latin typeface="+mj-lt"/>
              </a:rPr>
              <a:t>Grupos de Assistência Religiosa </a:t>
            </a:r>
            <a:r>
              <a:rPr lang="pt-BR" sz="2300" dirty="0" smtClean="0">
                <a:latin typeface="+mj-lt"/>
              </a:rPr>
              <a:t>(Católica; Universal do Reino de Deus; Verbo Vida (curso de teologia); Adventista do Sétimo Dia; </a:t>
            </a:r>
            <a:r>
              <a:rPr lang="pt-BR" sz="2300" dirty="0" err="1" smtClean="0">
                <a:latin typeface="+mj-lt"/>
              </a:rPr>
              <a:t>Assembleia</a:t>
            </a:r>
            <a:r>
              <a:rPr lang="pt-BR" sz="2300" dirty="0" smtClean="0">
                <a:latin typeface="+mj-lt"/>
              </a:rPr>
              <a:t> de Deus; Espírita (CENOL); Batista Central; Comunidade das Nações; Comunidade  reencontro; Instituto missionário; Pastoral carcerária; Associação Edificar;  Testemunha de Jeová; Narcóticos Anônimos;</a:t>
            </a:r>
          </a:p>
          <a:p>
            <a:pPr>
              <a:buNone/>
            </a:pPr>
            <a:r>
              <a:rPr lang="pt-BR" sz="2300" dirty="0" smtClean="0">
                <a:latin typeface="+mj-lt"/>
              </a:rPr>
              <a:t>;</a:t>
            </a:r>
          </a:p>
          <a:p>
            <a:pPr>
              <a:buNone/>
            </a:pPr>
            <a:r>
              <a:rPr lang="pt-BR" sz="2300" dirty="0" smtClean="0">
                <a:latin typeface="+mj-lt"/>
              </a:rPr>
              <a:t>		</a:t>
            </a:r>
            <a:r>
              <a:rPr lang="pt-BR" sz="2300" dirty="0" smtClean="0">
                <a:latin typeface="+mj-lt"/>
                <a:cs typeface="Times New Roman"/>
              </a:rPr>
              <a:t> •</a:t>
            </a:r>
            <a:r>
              <a:rPr lang="pt-BR" sz="2300" dirty="0" smtClean="0">
                <a:latin typeface="+mj-lt"/>
              </a:rPr>
              <a:t> </a:t>
            </a:r>
            <a:r>
              <a:rPr lang="pt-BR" sz="2300" b="1" dirty="0" smtClean="0">
                <a:latin typeface="+mj-lt"/>
              </a:rPr>
              <a:t>Oficina CENOL – </a:t>
            </a:r>
            <a:r>
              <a:rPr lang="pt-BR" sz="2300" dirty="0" smtClean="0">
                <a:latin typeface="+mj-lt"/>
              </a:rPr>
              <a:t>Oficina de artesanato com internas lactantes e gestantes;</a:t>
            </a:r>
          </a:p>
          <a:p>
            <a:pPr>
              <a:buNone/>
            </a:pPr>
            <a:endParaRPr lang="pt-BR" sz="2300" dirty="0" smtClean="0">
              <a:latin typeface="+mj-lt"/>
            </a:endParaRPr>
          </a:p>
          <a:p>
            <a:pPr>
              <a:buNone/>
            </a:pPr>
            <a:r>
              <a:rPr lang="pt-BR" sz="2300" dirty="0" smtClean="0">
                <a:latin typeface="+mj-lt"/>
              </a:rPr>
              <a:t>		</a:t>
            </a:r>
            <a:r>
              <a:rPr lang="pt-BR" sz="2300" dirty="0" smtClean="0">
                <a:latin typeface="+mj-lt"/>
                <a:cs typeface="Times New Roman"/>
              </a:rPr>
              <a:t> •</a:t>
            </a:r>
            <a:r>
              <a:rPr lang="pt-BR" sz="2300" dirty="0" smtClean="0">
                <a:latin typeface="+mj-lt"/>
              </a:rPr>
              <a:t> </a:t>
            </a:r>
            <a:r>
              <a:rPr lang="pt-BR" sz="2300" b="1" dirty="0" smtClean="0">
                <a:latin typeface="+mj-lt"/>
              </a:rPr>
              <a:t>Eventos Comemorativos </a:t>
            </a:r>
            <a:r>
              <a:rPr lang="pt-BR" sz="2300" dirty="0" smtClean="0">
                <a:latin typeface="+mj-lt"/>
              </a:rPr>
              <a:t>(Dia das Mães, dia das Crianças e Natal);</a:t>
            </a:r>
          </a:p>
          <a:p>
            <a:pPr>
              <a:buNone/>
            </a:pPr>
            <a:endParaRPr lang="pt-BR" sz="2300" dirty="0" smtClean="0">
              <a:latin typeface="+mj-lt"/>
            </a:endParaRPr>
          </a:p>
          <a:p>
            <a:pPr>
              <a:buNone/>
            </a:pPr>
            <a:r>
              <a:rPr lang="pt-BR" sz="2300" dirty="0" smtClean="0">
                <a:latin typeface="+mj-lt"/>
              </a:rPr>
              <a:t>		</a:t>
            </a:r>
            <a:r>
              <a:rPr lang="pt-BR" sz="2300" dirty="0" smtClean="0">
                <a:latin typeface="+mj-lt"/>
                <a:cs typeface="Times New Roman"/>
              </a:rPr>
              <a:t> •</a:t>
            </a:r>
            <a:r>
              <a:rPr lang="pt-BR" sz="2300" dirty="0" smtClean="0">
                <a:latin typeface="+mj-lt"/>
              </a:rPr>
              <a:t> </a:t>
            </a:r>
            <a:r>
              <a:rPr lang="pt-BR" sz="2300" b="1" dirty="0" smtClean="0">
                <a:latin typeface="+mj-lt"/>
              </a:rPr>
              <a:t>Mulher Ideal</a:t>
            </a:r>
            <a:r>
              <a:rPr lang="pt-BR" sz="2300" dirty="0" smtClean="0">
                <a:latin typeface="+mj-lt"/>
              </a:rPr>
              <a:t>: Curso de motivação antitabagismo, em parceria com o Grupo religioso Edificar;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357158" y="5500702"/>
            <a:ext cx="8229600" cy="571504"/>
          </a:xfrm>
        </p:spPr>
        <p:txBody>
          <a:bodyPr>
            <a:normAutofit/>
          </a:bodyPr>
          <a:lstStyle/>
          <a:p>
            <a:r>
              <a:rPr lang="pt-BR" sz="1800" dirty="0" smtClean="0">
                <a:solidFill>
                  <a:schemeClr val="tx1"/>
                </a:solidFill>
                <a:effectLst/>
              </a:rPr>
              <a:t>Oficina de Costura e Serigrafia</a:t>
            </a:r>
            <a:endParaRPr lang="pt-BR" sz="1800" dirty="0">
              <a:solidFill>
                <a:schemeClr val="tx1"/>
              </a:solidFill>
              <a:effectLst/>
            </a:endParaRPr>
          </a:p>
        </p:txBody>
      </p:sp>
      <p:pic>
        <p:nvPicPr>
          <p:cNvPr id="1026" name="Picture 2" descr="C:\Users\30632438843\Downloads\IMG-20180515-WA003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357166"/>
            <a:ext cx="3696890" cy="4929187"/>
          </a:xfrm>
          <a:prstGeom prst="rect">
            <a:avLst/>
          </a:prstGeom>
          <a:noFill/>
        </p:spPr>
      </p:pic>
      <p:pic>
        <p:nvPicPr>
          <p:cNvPr id="1027" name="Picture 3" descr="C:\Users\30632438843\Downloads\IMG-20180515-WA003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357166"/>
            <a:ext cx="4286262" cy="49291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30632438843\Downloads\IMG-20180514-WA00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571480"/>
            <a:ext cx="3643338" cy="4857784"/>
          </a:xfrm>
          <a:prstGeom prst="rect">
            <a:avLst/>
          </a:prstGeom>
          <a:noFill/>
        </p:spPr>
      </p:pic>
      <p:pic>
        <p:nvPicPr>
          <p:cNvPr id="1027" name="Picture 3" descr="C:\Users\30632438843\Downloads\IMG-20180514-WA0008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642918"/>
            <a:ext cx="3357586" cy="4786346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642910" y="5643578"/>
            <a:ext cx="7858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Formatura do Mulher Ideal - antitabagismo</a:t>
            </a:r>
            <a:endParaRPr lang="pt-BR" sz="20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30632438843\Downloads\IMG-20180514-WA00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500042"/>
            <a:ext cx="4214842" cy="2428892"/>
          </a:xfrm>
          <a:prstGeom prst="rect">
            <a:avLst/>
          </a:prstGeom>
          <a:noFill/>
        </p:spPr>
      </p:pic>
      <p:pic>
        <p:nvPicPr>
          <p:cNvPr id="2051" name="Picture 3" descr="C:\Users\30632438843\Downloads\IMG-20180514-WA0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428604"/>
            <a:ext cx="3500462" cy="4857784"/>
          </a:xfrm>
          <a:prstGeom prst="rect">
            <a:avLst/>
          </a:prstGeom>
          <a:noFill/>
        </p:spPr>
      </p:pic>
      <p:pic>
        <p:nvPicPr>
          <p:cNvPr id="2052" name="Picture 4" descr="C:\Users\30632438843\Downloads\IMG-20180514-WA00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3071810"/>
            <a:ext cx="4214842" cy="2214578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428596" y="5500702"/>
            <a:ext cx="8358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Visita especial do Dia das Crianças.</a:t>
            </a:r>
            <a:endParaRPr lang="pt-BR" b="1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306324~1\AppData\Local\Temp\Rar$DIa0.099\DSC001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1525" y="571500"/>
            <a:ext cx="3871913" cy="4429135"/>
          </a:xfrm>
          <a:prstGeom prst="rect">
            <a:avLst/>
          </a:prstGeom>
          <a:noFill/>
        </p:spPr>
      </p:pic>
      <p:pic>
        <p:nvPicPr>
          <p:cNvPr id="6147" name="Picture 3" descr="C:\Users\306324~1\AppData\Local\Temp\Rar$DIa0.984\DSC001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571480"/>
            <a:ext cx="3857652" cy="4429156"/>
          </a:xfrm>
          <a:prstGeom prst="rect">
            <a:avLst/>
          </a:prstGeom>
          <a:noFill/>
        </p:spPr>
      </p:pic>
      <p:sp>
        <p:nvSpPr>
          <p:cNvPr id="6" name="CaixaDeTexto 5"/>
          <p:cNvSpPr txBox="1"/>
          <p:nvPr/>
        </p:nvSpPr>
        <p:spPr>
          <a:xfrm>
            <a:off x="714348" y="5214950"/>
            <a:ext cx="7858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Oficina CENOL</a:t>
            </a:r>
            <a:endParaRPr lang="pt-BR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500034" y="5643578"/>
            <a:ext cx="8158162" cy="500066"/>
          </a:xfrm>
        </p:spPr>
        <p:txBody>
          <a:bodyPr>
            <a:normAutofit/>
          </a:bodyPr>
          <a:lstStyle/>
          <a:p>
            <a:r>
              <a:rPr lang="pt-BR" sz="2000" dirty="0" smtClean="0">
                <a:solidFill>
                  <a:schemeClr val="tx1"/>
                </a:solidFill>
                <a:effectLst/>
              </a:rPr>
              <a:t>Salão (atendimento às internas reclusas na Unidade)</a:t>
            </a:r>
            <a:endParaRPr lang="pt-BR" sz="2000" dirty="0">
              <a:solidFill>
                <a:schemeClr val="tx1"/>
              </a:solidFill>
              <a:effectLst/>
            </a:endParaRPr>
          </a:p>
        </p:txBody>
      </p:sp>
      <p:pic>
        <p:nvPicPr>
          <p:cNvPr id="7170" name="Picture 2" descr="C:\Users\306324~1\AppData\Local\Temp\Rar$DIa0.839\DSC000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642938"/>
            <a:ext cx="3857652" cy="4786326"/>
          </a:xfrm>
          <a:prstGeom prst="rect">
            <a:avLst/>
          </a:prstGeom>
          <a:noFill/>
        </p:spPr>
      </p:pic>
      <p:pic>
        <p:nvPicPr>
          <p:cNvPr id="7171" name="Picture 3" descr="C:\Users\306324~1\AppData\Local\Temp\Rar$DIa0.356\DSC001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642918"/>
            <a:ext cx="4143404" cy="47863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357158" y="5572140"/>
            <a:ext cx="8358246" cy="428628"/>
          </a:xfrm>
        </p:spPr>
        <p:txBody>
          <a:bodyPr>
            <a:normAutofit/>
          </a:bodyPr>
          <a:lstStyle/>
          <a:p>
            <a:r>
              <a:rPr lang="pt-BR" sz="2000" dirty="0" smtClean="0">
                <a:solidFill>
                  <a:schemeClr val="tx1"/>
                </a:solidFill>
                <a:effectLst/>
              </a:rPr>
              <a:t>Oficina Costura</a:t>
            </a:r>
            <a:endParaRPr lang="pt-BR" sz="2000" dirty="0">
              <a:solidFill>
                <a:schemeClr val="tx1"/>
              </a:solidFill>
              <a:effectLst/>
            </a:endParaRPr>
          </a:p>
        </p:txBody>
      </p:sp>
      <p:pic>
        <p:nvPicPr>
          <p:cNvPr id="8194" name="Picture 2" descr="C:\Users\306324~1\AppData\Local\Temp\Rar$DIa0.367\DSC00102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85750"/>
            <a:ext cx="4071967" cy="5214938"/>
          </a:xfrm>
          <a:prstGeom prst="rect">
            <a:avLst/>
          </a:prstGeom>
          <a:noFill/>
        </p:spPr>
      </p:pic>
      <p:pic>
        <p:nvPicPr>
          <p:cNvPr id="8195" name="Picture 3" descr="C:\Users\306324~1\AppData\Local\Temp\Rar$DIa0.571\DSC001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285728"/>
            <a:ext cx="4000528" cy="52149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642910" y="3857628"/>
            <a:ext cx="7943848" cy="1857388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pt-BR" sz="8000" dirty="0" smtClean="0">
              <a:cs typeface="Times New Roman"/>
            </a:endParaRPr>
          </a:p>
          <a:p>
            <a:pPr>
              <a:buNone/>
            </a:pPr>
            <a:endParaRPr lang="pt-BR" sz="8000" b="1" dirty="0" smtClean="0">
              <a:cs typeface="Times New Roman"/>
            </a:endParaRPr>
          </a:p>
          <a:p>
            <a:pPr>
              <a:buNone/>
            </a:pPr>
            <a:r>
              <a:rPr lang="pt-BR" sz="8000" b="1" dirty="0" smtClean="0">
                <a:cs typeface="Times New Roman"/>
              </a:rPr>
              <a:t>• GRUPO HIPERDIA</a:t>
            </a:r>
            <a:r>
              <a:rPr lang="pt-BR" sz="8000" dirty="0" smtClean="0">
                <a:cs typeface="Times New Roman"/>
              </a:rPr>
              <a:t>: Acompanhamento médico individual das internas hipertensas e diabéticas, através de agenda selecionada do grupo de risco. Redução em Zero de emergência de descompensações em hipertensão e diabetes;</a:t>
            </a:r>
          </a:p>
          <a:p>
            <a:pPr>
              <a:buNone/>
            </a:pPr>
            <a:r>
              <a:rPr lang="pt-BR" sz="8000" dirty="0" smtClean="0">
                <a:cs typeface="Arial" pitchFamily="34" charset="0"/>
              </a:rPr>
              <a:t>             </a:t>
            </a:r>
          </a:p>
          <a:p>
            <a:pPr>
              <a:buNone/>
            </a:pPr>
            <a:r>
              <a:rPr lang="pt-BR" sz="3800" dirty="0" smtClean="0">
                <a:cs typeface="Arial" pitchFamily="34" charset="0"/>
              </a:rPr>
              <a:t>		</a:t>
            </a:r>
            <a:endParaRPr lang="pt-BR" sz="2900" dirty="0" smtClean="0">
              <a:solidFill>
                <a:schemeClr val="accent2">
                  <a:lumMod val="50000"/>
                </a:schemeClr>
              </a:solidFill>
              <a:cs typeface="Arial" pitchFamily="34" charset="0"/>
            </a:endParaRPr>
          </a:p>
          <a:p>
            <a:pPr>
              <a:buNone/>
            </a:pPr>
            <a:endParaRPr lang="pt-BR" sz="29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642910" y="571480"/>
            <a:ext cx="750099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c) Assistência à saúde- NUS (Núcleo de Saúde):</a:t>
            </a:r>
            <a:r>
              <a:rPr lang="pt-BR" sz="2000" dirty="0" smtClean="0"/>
              <a:t/>
            </a:r>
            <a:br>
              <a:rPr lang="pt-BR" sz="2000" dirty="0" smtClean="0"/>
            </a:br>
            <a:r>
              <a:rPr lang="pt-BR" sz="2000" dirty="0" smtClean="0"/>
              <a:t/>
            </a:r>
            <a:br>
              <a:rPr lang="pt-BR" sz="2000" dirty="0" smtClean="0"/>
            </a:br>
            <a:r>
              <a:rPr lang="pt-BR" sz="2000" dirty="0" smtClean="0"/>
              <a:t>A unidade conta com 02 (duas) equipes de saúde multidisciplinar, conforme Portaria Interministerial nº01, de 02 de janeiro de 2014, que institui a Política Nacional de Atenção Integral à Saúde das Pessoas Privadas de Liberdade no Sistema Prisional (PNAISP), no âmbito do Sistema Único de Saúde (SUS).</a:t>
            </a:r>
            <a:br>
              <a:rPr lang="pt-BR" sz="2000" dirty="0" smtClean="0"/>
            </a:br>
            <a:r>
              <a:rPr lang="pt-BR" sz="2000" dirty="0" smtClean="0"/>
              <a:t>Além dos atendimentos diários realizados pelas Equipes, o Núcleo de Saúde promove Atendimentos através de Grupos Motivacionais:</a:t>
            </a:r>
          </a:p>
          <a:p>
            <a:endParaRPr lang="pt-BR" sz="2000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/>
            </a:r>
            <a:br>
              <a:rPr lang="pt-BR" dirty="0" smtClean="0"/>
            </a:br>
            <a:endParaRPr lang="pt-BR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Drive\DCIM\100PHOTO\SAM_18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928662" y="357166"/>
            <a:ext cx="7143800" cy="4929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928662" y="5429264"/>
            <a:ext cx="7215238" cy="296842"/>
          </a:xfrm>
        </p:spPr>
        <p:txBody>
          <a:bodyPr>
            <a:noAutofit/>
          </a:bodyPr>
          <a:lstStyle/>
          <a:p>
            <a:r>
              <a:rPr lang="pt-BR" sz="1600" dirty="0" smtClean="0">
                <a:solidFill>
                  <a:schemeClr val="tx1"/>
                </a:solidFill>
                <a:effectLst/>
              </a:rPr>
              <a:t>Entrada da PFDF</a:t>
            </a:r>
            <a:endParaRPr lang="pt-BR" sz="160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99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457200" y="571480"/>
            <a:ext cx="8229600" cy="607223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pt-BR" sz="1600" dirty="0" smtClean="0">
                <a:cs typeface="Times New Roman"/>
              </a:rPr>
              <a:t>• </a:t>
            </a:r>
            <a:r>
              <a:rPr lang="pt-BR" sz="1600" b="1" dirty="0" smtClean="0">
                <a:cs typeface="Times New Roman"/>
              </a:rPr>
              <a:t>GRUPO PSICOSSOCIAL</a:t>
            </a:r>
            <a:r>
              <a:rPr lang="pt-BR" sz="1600" dirty="0" smtClean="0">
                <a:cs typeface="Times New Roman"/>
              </a:rPr>
              <a:t>:     -</a:t>
            </a:r>
            <a:r>
              <a:rPr lang="pt-BR" sz="1600" b="1" dirty="0" smtClean="0">
                <a:cs typeface="Arial" pitchFamily="34" charset="0"/>
              </a:rPr>
              <a:t>Grupo de pré-natal psicossocial </a:t>
            </a:r>
            <a:r>
              <a:rPr lang="pt-BR" sz="1600" dirty="0" smtClean="0">
                <a:cs typeface="Arial" pitchFamily="34" charset="0"/>
              </a:rPr>
              <a:t>(acompanhamento psicossocial, com objetivo de conscientizar a gestante sobre os cuidados com a gestação e a criança);                    </a:t>
            </a:r>
          </a:p>
          <a:p>
            <a:pPr>
              <a:buNone/>
            </a:pPr>
            <a:r>
              <a:rPr lang="pt-BR" sz="1600" dirty="0" smtClean="0">
                <a:cs typeface="Arial" pitchFamily="34" charset="0"/>
              </a:rPr>
              <a:t>				-  </a:t>
            </a:r>
            <a:r>
              <a:rPr lang="pt-BR" sz="1600" b="1" dirty="0" smtClean="0">
                <a:cs typeface="Arial" pitchFamily="34" charset="0"/>
              </a:rPr>
              <a:t>Grupo de prevenção </a:t>
            </a:r>
            <a:br>
              <a:rPr lang="pt-BR" sz="1600" b="1" dirty="0" smtClean="0">
                <a:cs typeface="Arial" pitchFamily="34" charset="0"/>
              </a:rPr>
            </a:br>
            <a:r>
              <a:rPr lang="pt-BR" sz="1600" b="1" dirty="0" smtClean="0">
                <a:cs typeface="Arial" pitchFamily="34" charset="0"/>
              </a:rPr>
              <a:t>à depressão pós-parto</a:t>
            </a:r>
            <a:r>
              <a:rPr lang="pt-BR" sz="1600" dirty="0" smtClean="0">
                <a:cs typeface="Arial" pitchFamily="34" charset="0"/>
              </a:rPr>
              <a:t> (oferece suporte emocional às </a:t>
            </a:r>
            <a:r>
              <a:rPr lang="pt-BR" sz="1600" dirty="0" err="1" smtClean="0">
                <a:cs typeface="Arial" pitchFamily="34" charset="0"/>
              </a:rPr>
              <a:t>puérperas</a:t>
            </a:r>
            <a:r>
              <a:rPr lang="pt-BR" sz="1600" dirty="0" smtClean="0">
                <a:cs typeface="Arial" pitchFamily="34" charset="0"/>
              </a:rPr>
              <a:t>, com o objetivo de prevenir e tratar casos de depressão pós-parto já existentes);   </a:t>
            </a:r>
          </a:p>
          <a:p>
            <a:pPr>
              <a:buNone/>
            </a:pPr>
            <a:endParaRPr lang="pt-BR" sz="1600" dirty="0" smtClean="0">
              <a:cs typeface="Arial" pitchFamily="34" charset="0"/>
            </a:endParaRPr>
          </a:p>
          <a:p>
            <a:pPr>
              <a:buNone/>
            </a:pPr>
            <a:r>
              <a:rPr lang="pt-BR" sz="1600" dirty="0" smtClean="0">
                <a:cs typeface="Arial" pitchFamily="34" charset="0"/>
              </a:rPr>
              <a:t>                     		-  </a:t>
            </a:r>
            <a:r>
              <a:rPr lang="pt-BR" sz="1600" b="1" dirty="0" smtClean="0">
                <a:cs typeface="Arial" pitchFamily="34" charset="0"/>
              </a:rPr>
              <a:t>Programa de Conscientização e Advertência ao Uso de Drogas</a:t>
            </a:r>
            <a:r>
              <a:rPr lang="pt-BR" sz="1600" dirty="0" smtClean="0">
                <a:cs typeface="Arial" pitchFamily="34" charset="0"/>
              </a:rPr>
              <a:t> (o objetivo é extinguir o uso de drogas ilícitas);         </a:t>
            </a:r>
          </a:p>
          <a:p>
            <a:pPr>
              <a:buNone/>
            </a:pPr>
            <a:r>
              <a:rPr lang="pt-BR" sz="1600" dirty="0" smtClean="0">
                <a:cs typeface="Arial" pitchFamily="34" charset="0"/>
              </a:rPr>
              <a:t>    </a:t>
            </a:r>
          </a:p>
          <a:p>
            <a:pPr>
              <a:buNone/>
            </a:pPr>
            <a:r>
              <a:rPr lang="pt-BR" sz="1600" dirty="0" smtClean="0">
                <a:cs typeface="Arial" pitchFamily="34" charset="0"/>
              </a:rPr>
              <a:t>				 - </a:t>
            </a:r>
            <a:r>
              <a:rPr lang="pt-BR" sz="1600" b="1" dirty="0" smtClean="0">
                <a:cs typeface="Arial" pitchFamily="34" charset="0"/>
              </a:rPr>
              <a:t>Grupo de preparação para o trabalho Externo</a:t>
            </a:r>
            <a:r>
              <a:rPr lang="pt-BR" sz="1600" dirty="0" smtClean="0">
                <a:cs typeface="Arial" pitchFamily="34" charset="0"/>
              </a:rPr>
              <a:t> (preparar psicologicamente a interna para inclusão do trabalho externo);  </a:t>
            </a:r>
          </a:p>
          <a:p>
            <a:pPr>
              <a:buNone/>
            </a:pPr>
            <a:endParaRPr lang="pt-BR" sz="1600" dirty="0" smtClean="0">
              <a:cs typeface="Arial" pitchFamily="34" charset="0"/>
            </a:endParaRPr>
          </a:p>
          <a:p>
            <a:pPr>
              <a:buNone/>
            </a:pPr>
            <a:r>
              <a:rPr lang="pt-BR" sz="1600" dirty="0" smtClean="0">
                <a:cs typeface="Arial" pitchFamily="34" charset="0"/>
              </a:rPr>
              <a:t>        			- </a:t>
            </a:r>
            <a:r>
              <a:rPr lang="pt-BR" sz="1600" b="1" dirty="0" smtClean="0">
                <a:cs typeface="Arial" pitchFamily="34" charset="0"/>
              </a:rPr>
              <a:t>Grupo de </a:t>
            </a:r>
            <a:r>
              <a:rPr lang="pt-BR" sz="1600" b="1" dirty="0" err="1" smtClean="0">
                <a:cs typeface="Arial" pitchFamily="34" charset="0"/>
              </a:rPr>
              <a:t>Autocuidado</a:t>
            </a:r>
            <a:r>
              <a:rPr lang="pt-BR" sz="1600" dirty="0" smtClean="0">
                <a:cs typeface="Arial" pitchFamily="34" charset="0"/>
              </a:rPr>
              <a:t> (direcionado às internas que fazem uso de medicação psicotrópica, no intuito de promover  a adesão ao tratamento e diminuição de tráfico de remédios);  </a:t>
            </a:r>
          </a:p>
          <a:p>
            <a:pPr>
              <a:buNone/>
            </a:pPr>
            <a:r>
              <a:rPr lang="pt-BR" sz="1500" dirty="0" smtClean="0">
                <a:cs typeface="Arial" pitchFamily="34" charset="0"/>
              </a:rPr>
              <a:t>    - </a:t>
            </a:r>
            <a:r>
              <a:rPr lang="pt-BR" sz="1500" b="1" dirty="0" smtClean="0">
                <a:cs typeface="Arial" pitchFamily="34" charset="0"/>
              </a:rPr>
              <a:t>Grupo de Convivência Interpessoal Saudável </a:t>
            </a:r>
            <a:r>
              <a:rPr lang="pt-BR" sz="1500" dirty="0" smtClean="0">
                <a:cs typeface="Arial" pitchFamily="34" charset="0"/>
              </a:rPr>
              <a:t>(com foco principal em mulheres que cometeram crimes sexuais ou com violência à pessoa, de modo a promover a empatia e não reincidência específica);</a:t>
            </a:r>
          </a:p>
          <a:p>
            <a:pPr>
              <a:buNone/>
            </a:pPr>
            <a:endParaRPr lang="pt-BR" sz="1500" dirty="0" smtClean="0">
              <a:cs typeface="Arial" pitchFamily="34" charset="0"/>
            </a:endParaRPr>
          </a:p>
          <a:p>
            <a:pPr>
              <a:buNone/>
            </a:pPr>
            <a:r>
              <a:rPr lang="pt-BR" sz="1500" dirty="0" smtClean="0">
                <a:cs typeface="Arial" pitchFamily="34" charset="0"/>
              </a:rPr>
              <a:t> 				   - </a:t>
            </a:r>
            <a:r>
              <a:rPr lang="pt-BR" sz="1500" b="1" dirty="0" smtClean="0">
                <a:cs typeface="Arial" pitchFamily="34" charset="0"/>
              </a:rPr>
              <a:t>Roda de Terapia Comunitária</a:t>
            </a:r>
            <a:r>
              <a:rPr lang="pt-BR" sz="1500" dirty="0" smtClean="0">
                <a:cs typeface="Arial" pitchFamily="34" charset="0"/>
              </a:rPr>
              <a:t> (a terapia objetiva apoiar o vinculo de apoio das internas)</a:t>
            </a:r>
          </a:p>
          <a:p>
            <a:pPr>
              <a:buNone/>
            </a:pPr>
            <a:endParaRPr lang="pt-BR" sz="1500" dirty="0" smtClean="0">
              <a:solidFill>
                <a:schemeClr val="accent2">
                  <a:lumMod val="50000"/>
                </a:schemeClr>
              </a:solidFill>
              <a:cs typeface="Times New Roman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457200" y="571480"/>
            <a:ext cx="8229600" cy="5435811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pt-BR" sz="2800" dirty="0" smtClean="0">
                <a:solidFill>
                  <a:schemeClr val="accent2">
                    <a:lumMod val="50000"/>
                  </a:schemeClr>
                </a:solidFill>
                <a:cs typeface="Times New Roman"/>
              </a:rPr>
              <a:t>•</a:t>
            </a:r>
            <a:r>
              <a:rPr lang="pt-BR" sz="2800" b="1" dirty="0" smtClean="0">
                <a:cs typeface="Times New Roman"/>
              </a:rPr>
              <a:t>SAÚDE INTEGRAL DA MULHER</a:t>
            </a:r>
            <a:r>
              <a:rPr lang="pt-BR" sz="2800" dirty="0" smtClean="0">
                <a:cs typeface="Times New Roman"/>
              </a:rPr>
              <a:t>: atenção à saúde da reclusa desde preventivo a curativo;</a:t>
            </a:r>
          </a:p>
          <a:p>
            <a:pPr>
              <a:buNone/>
            </a:pPr>
            <a:endParaRPr lang="pt-BR" sz="2800" dirty="0" smtClean="0">
              <a:cs typeface="Times New Roman"/>
            </a:endParaRPr>
          </a:p>
          <a:p>
            <a:pPr>
              <a:buNone/>
            </a:pPr>
            <a:r>
              <a:rPr lang="pt-BR" sz="2800" dirty="0" smtClean="0">
                <a:cs typeface="Times New Roman"/>
              </a:rPr>
              <a:t>• </a:t>
            </a:r>
            <a:r>
              <a:rPr lang="pt-BR" sz="2800" b="1" dirty="0" smtClean="0">
                <a:cs typeface="Times New Roman"/>
              </a:rPr>
              <a:t>SAÚDE INTEGRAL DA CRIANÇA</a:t>
            </a:r>
            <a:r>
              <a:rPr lang="pt-BR" sz="2800" dirty="0" smtClean="0">
                <a:cs typeface="Times New Roman"/>
              </a:rPr>
              <a:t>: desde o nascimento até sua saída da Casa Penal;</a:t>
            </a:r>
          </a:p>
          <a:p>
            <a:pPr>
              <a:buNone/>
            </a:pPr>
            <a:endParaRPr lang="pt-BR" sz="2800" dirty="0" smtClean="0">
              <a:cs typeface="Times New Roman"/>
            </a:endParaRPr>
          </a:p>
          <a:p>
            <a:pPr>
              <a:buNone/>
            </a:pPr>
            <a:r>
              <a:rPr lang="pt-BR" sz="2800" dirty="0" smtClean="0">
                <a:latin typeface="Times New Roman"/>
                <a:cs typeface="Times New Roman"/>
              </a:rPr>
              <a:t> • </a:t>
            </a:r>
            <a:r>
              <a:rPr lang="pt-BR" sz="2800" b="1" dirty="0" smtClean="0">
                <a:cs typeface="Times New Roman"/>
              </a:rPr>
              <a:t>GRUPO PRÉ-NATAL</a:t>
            </a:r>
            <a:r>
              <a:rPr lang="pt-BR" sz="2800" dirty="0" smtClean="0">
                <a:cs typeface="Times New Roman"/>
              </a:rPr>
              <a:t>: através de acompanhamento médico durante toda a fase gestacional e logo após;</a:t>
            </a:r>
          </a:p>
          <a:p>
            <a:pPr>
              <a:buNone/>
            </a:pPr>
            <a:endParaRPr lang="pt-BR" sz="2800" dirty="0" smtClean="0">
              <a:cs typeface="Times New Roman"/>
            </a:endParaRPr>
          </a:p>
          <a:p>
            <a:pPr>
              <a:buNone/>
            </a:pPr>
            <a:r>
              <a:rPr lang="pt-BR" sz="2800" dirty="0" smtClean="0">
                <a:cs typeface="Times New Roman"/>
              </a:rPr>
              <a:t>•</a:t>
            </a:r>
            <a:r>
              <a:rPr lang="pt-BR" sz="2800" b="1" dirty="0" smtClean="0">
                <a:cs typeface="Times New Roman"/>
              </a:rPr>
              <a:t>SAÚDE MENTAL</a:t>
            </a:r>
            <a:r>
              <a:rPr lang="pt-BR" sz="2800" dirty="0" smtClean="0">
                <a:cs typeface="Times New Roman"/>
              </a:rPr>
              <a:t>: acompanhamento por médico, psicólogo, enfermeiro e assistente social.</a:t>
            </a:r>
          </a:p>
          <a:p>
            <a:pPr>
              <a:buNone/>
            </a:pPr>
            <a:endParaRPr lang="pt-BR" sz="2800" dirty="0" smtClean="0">
              <a:cs typeface="Times New Roman"/>
            </a:endParaRPr>
          </a:p>
          <a:p>
            <a:pPr>
              <a:buNone/>
            </a:pPr>
            <a:r>
              <a:rPr lang="pt-BR" sz="2800" dirty="0" smtClean="0">
                <a:cs typeface="Times New Roman"/>
              </a:rPr>
              <a:t>• </a:t>
            </a:r>
            <a:r>
              <a:rPr lang="pt-BR" sz="2800" b="1" dirty="0" smtClean="0">
                <a:cs typeface="Times New Roman"/>
              </a:rPr>
              <a:t>ACOLHIMENTO</a:t>
            </a:r>
            <a:r>
              <a:rPr lang="pt-BR" sz="2800" dirty="0" smtClean="0">
                <a:cs typeface="Times New Roman"/>
              </a:rPr>
              <a:t>: No ingresso ao Sistema Penitenciário, as internas passam por um processo de acolhimento, no qual são submetidas a uma equipe de saúde (médico, enfermeiro, odontologia, psicologia, assistente social). </a:t>
            </a:r>
            <a:endParaRPr lang="pt-BR" sz="2800" dirty="0" smtClean="0"/>
          </a:p>
          <a:p>
            <a:pPr>
              <a:buNone/>
            </a:pPr>
            <a:endParaRPr lang="pt-BR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714348" y="5643578"/>
            <a:ext cx="7943848" cy="571504"/>
          </a:xfrm>
        </p:spPr>
        <p:txBody>
          <a:bodyPr>
            <a:normAutofit/>
          </a:bodyPr>
          <a:lstStyle/>
          <a:p>
            <a:r>
              <a:rPr lang="pt-BR" sz="2000" dirty="0" smtClean="0">
                <a:solidFill>
                  <a:schemeClr val="tx1"/>
                </a:solidFill>
                <a:effectLst/>
              </a:rPr>
              <a:t>Atendimento odontológico</a:t>
            </a:r>
            <a:endParaRPr lang="pt-BR" sz="2000" dirty="0">
              <a:solidFill>
                <a:schemeClr val="tx1"/>
              </a:solidFill>
              <a:effectLst/>
            </a:endParaRPr>
          </a:p>
        </p:txBody>
      </p:sp>
      <p:pic>
        <p:nvPicPr>
          <p:cNvPr id="9218" name="Picture 2" descr="C:\Users\306324~1\AppData\Local\Temp\Rar$DIa0.482\DSC001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642918"/>
            <a:ext cx="7500990" cy="49292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28596" y="5357826"/>
            <a:ext cx="8229600" cy="714380"/>
          </a:xfrm>
        </p:spPr>
        <p:txBody>
          <a:bodyPr>
            <a:normAutofit/>
          </a:bodyPr>
          <a:lstStyle/>
          <a:p>
            <a:r>
              <a:rPr lang="pt-BR" sz="2000" dirty="0" smtClean="0">
                <a:solidFill>
                  <a:schemeClr val="tx1"/>
                </a:solidFill>
                <a:effectLst/>
              </a:rPr>
              <a:t>Consultório da Clínica Médica</a:t>
            </a:r>
            <a:endParaRPr lang="pt-BR" sz="2000" dirty="0">
              <a:solidFill>
                <a:schemeClr val="tx1"/>
              </a:solidFill>
              <a:effectLst/>
            </a:endParaRPr>
          </a:p>
        </p:txBody>
      </p:sp>
      <p:pic>
        <p:nvPicPr>
          <p:cNvPr id="10242" name="Picture 2" descr="C:\Users\30632438843\Downloads\IMG-20180515-WA001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10" y="714375"/>
            <a:ext cx="3429024" cy="4572000"/>
          </a:xfrm>
          <a:prstGeom prst="rect">
            <a:avLst/>
          </a:prstGeom>
          <a:noFill/>
        </p:spPr>
      </p:pic>
      <p:pic>
        <p:nvPicPr>
          <p:cNvPr id="10243" name="Picture 3" descr="C:\Users\30632438843\Downloads\IMG-20180515-WA00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714356"/>
            <a:ext cx="4357718" cy="45720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28596" y="5500702"/>
            <a:ext cx="8258204" cy="631844"/>
          </a:xfrm>
        </p:spPr>
        <p:txBody>
          <a:bodyPr>
            <a:normAutofit/>
          </a:bodyPr>
          <a:lstStyle/>
          <a:p>
            <a:r>
              <a:rPr lang="pt-BR" sz="2000" dirty="0" smtClean="0">
                <a:solidFill>
                  <a:schemeClr val="tx1"/>
                </a:solidFill>
                <a:effectLst/>
              </a:rPr>
              <a:t>Consultório da Enfermagem</a:t>
            </a:r>
            <a:endParaRPr lang="pt-BR" sz="2000" dirty="0">
              <a:solidFill>
                <a:schemeClr val="tx1"/>
              </a:solidFill>
              <a:effectLst/>
            </a:endParaRPr>
          </a:p>
        </p:txBody>
      </p:sp>
      <p:pic>
        <p:nvPicPr>
          <p:cNvPr id="11266" name="Picture 2" descr="C:\Users\30632438843\Downloads\IMG-20180515-WA002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357166"/>
            <a:ext cx="8072494" cy="5143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007183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pt-BR" dirty="0" smtClean="0">
                <a:cs typeface="Times New Roman"/>
              </a:rPr>
              <a:t>• </a:t>
            </a:r>
            <a:r>
              <a:rPr lang="pt-BR" b="1" dirty="0" smtClean="0">
                <a:cs typeface="Times New Roman"/>
              </a:rPr>
              <a:t>SEMANA DE EDUCAÇÃO PARA A VIDA</a:t>
            </a:r>
            <a:r>
              <a:rPr lang="pt-BR" dirty="0" smtClean="0">
                <a:cs typeface="Times New Roman"/>
              </a:rPr>
              <a:t>: semana com atividades diferenciadas voltadas para a ressocialização;</a:t>
            </a:r>
          </a:p>
          <a:p>
            <a:pPr>
              <a:buNone/>
            </a:pPr>
            <a:r>
              <a:rPr lang="pt-BR" dirty="0" smtClean="0">
                <a:cs typeface="Times New Roman"/>
              </a:rPr>
              <a:t>• </a:t>
            </a:r>
            <a:r>
              <a:rPr lang="pt-BR" b="1" dirty="0" smtClean="0">
                <a:cs typeface="Times New Roman"/>
              </a:rPr>
              <a:t>OFICIA DE ARTESANATO ( ADEREÇOS PARA ANIMAIS DE ESTIMAÇÃO)</a:t>
            </a:r>
            <a:r>
              <a:rPr lang="pt-BR" dirty="0" smtClean="0">
                <a:cs typeface="Times New Roman"/>
              </a:rPr>
              <a:t>: parceria com empresa privada do ramo; estimula a profissionalização e remissão da pena;</a:t>
            </a:r>
          </a:p>
          <a:p>
            <a:pPr>
              <a:buNone/>
            </a:pPr>
            <a:r>
              <a:rPr lang="pt-BR" dirty="0" smtClean="0">
                <a:cs typeface="Times New Roman"/>
              </a:rPr>
              <a:t>• </a:t>
            </a:r>
            <a:r>
              <a:rPr lang="pt-BR" b="1" dirty="0" smtClean="0">
                <a:cs typeface="Times New Roman"/>
              </a:rPr>
              <a:t>FACULDADE ANHAGUERA</a:t>
            </a:r>
            <a:r>
              <a:rPr lang="pt-BR" dirty="0" smtClean="0">
                <a:cs typeface="Times New Roman"/>
              </a:rPr>
              <a:t>: promove Cursos Superiores à distância, profissionalização e remissão da pena pelo ensino;</a:t>
            </a:r>
          </a:p>
          <a:p>
            <a:pPr>
              <a:buNone/>
            </a:pPr>
            <a:r>
              <a:rPr lang="pt-BR" dirty="0" smtClean="0">
                <a:cs typeface="Times New Roman"/>
              </a:rPr>
              <a:t>• </a:t>
            </a:r>
            <a:r>
              <a:rPr lang="pt-BR" b="1" dirty="0" smtClean="0">
                <a:cs typeface="Times New Roman"/>
              </a:rPr>
              <a:t>CENED</a:t>
            </a:r>
            <a:r>
              <a:rPr lang="pt-BR" dirty="0" smtClean="0">
                <a:cs typeface="Times New Roman"/>
              </a:rPr>
              <a:t> : Curso a distância, no qual se promove  a profissionalização e a remissão da pena pelo ensino;</a:t>
            </a:r>
          </a:p>
          <a:p>
            <a:pPr>
              <a:buNone/>
            </a:pPr>
            <a:r>
              <a:rPr lang="pt-BR" dirty="0" smtClean="0">
                <a:cs typeface="Times New Roman"/>
              </a:rPr>
              <a:t> • </a:t>
            </a:r>
            <a:r>
              <a:rPr lang="pt-BR" b="1" dirty="0" smtClean="0">
                <a:cs typeface="Times New Roman"/>
              </a:rPr>
              <a:t>SALÃO</a:t>
            </a:r>
            <a:r>
              <a:rPr lang="pt-BR" dirty="0" smtClean="0">
                <a:cs typeface="Times New Roman"/>
              </a:rPr>
              <a:t>: Oficina na qual se promove a profissionalização estética e a remissão da pena, além da ressocialização. O  atendimento no Salão promove a </a:t>
            </a:r>
            <a:r>
              <a:rPr lang="pt-BR" dirty="0" err="1" smtClean="0">
                <a:cs typeface="Times New Roman"/>
              </a:rPr>
              <a:t>autoestima</a:t>
            </a:r>
            <a:r>
              <a:rPr lang="pt-BR" dirty="0" smtClean="0">
                <a:cs typeface="Times New Roman"/>
              </a:rPr>
              <a:t> da mulher encarcerada. </a:t>
            </a:r>
            <a:endParaRPr lang="pt-BR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31224" cy="634082"/>
          </a:xfrm>
        </p:spPr>
        <p:txBody>
          <a:bodyPr>
            <a:normAutofit/>
          </a:bodyPr>
          <a:lstStyle/>
          <a:p>
            <a:r>
              <a:rPr lang="pt-BR" sz="3200" dirty="0" smtClean="0">
                <a:solidFill>
                  <a:schemeClr val="tx1"/>
                </a:solidFill>
                <a:effectLst/>
                <a:latin typeface="+mn-lt"/>
              </a:rPr>
              <a:t>d) NUEN (Núcleo de Ensino):</a:t>
            </a:r>
            <a:endParaRPr lang="pt-BR" sz="3200" dirty="0">
              <a:solidFill>
                <a:schemeClr val="tx1"/>
              </a:solidFill>
              <a:effectLst/>
              <a:latin typeface="+mn-lt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28596" y="5500702"/>
            <a:ext cx="8229600" cy="714380"/>
          </a:xfrm>
        </p:spPr>
        <p:txBody>
          <a:bodyPr>
            <a:normAutofit/>
          </a:bodyPr>
          <a:lstStyle/>
          <a:p>
            <a:r>
              <a:rPr lang="pt-BR" sz="2000" dirty="0" smtClean="0">
                <a:solidFill>
                  <a:schemeClr val="tx1"/>
                </a:solidFill>
                <a:effectLst/>
              </a:rPr>
              <a:t>Sala de aula dos Cursos à distância - EAD</a:t>
            </a:r>
            <a:endParaRPr lang="pt-BR" sz="2000" dirty="0">
              <a:solidFill>
                <a:schemeClr val="tx1"/>
              </a:solidFill>
              <a:effectLst/>
            </a:endParaRPr>
          </a:p>
        </p:txBody>
      </p:sp>
      <p:pic>
        <p:nvPicPr>
          <p:cNvPr id="13314" name="Picture 2" descr="C:\Users\30632438843\Downloads\IMG-20180515-WA002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578644"/>
            <a:ext cx="8229600" cy="49220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b="1" dirty="0" smtClean="0"/>
              <a:t>- Católica (catequese, missa)</a:t>
            </a:r>
            <a:endParaRPr lang="pt-BR" dirty="0" smtClean="0"/>
          </a:p>
          <a:p>
            <a:r>
              <a:rPr lang="pt-BR" b="1" dirty="0" smtClean="0"/>
              <a:t>- Universal do Reino de Deus</a:t>
            </a:r>
            <a:endParaRPr lang="pt-BR" dirty="0" smtClean="0"/>
          </a:p>
          <a:p>
            <a:r>
              <a:rPr lang="pt-BR" b="1" dirty="0" smtClean="0"/>
              <a:t>-Verbo Vida (curso de teologia)</a:t>
            </a:r>
            <a:endParaRPr lang="pt-BR" dirty="0" smtClean="0"/>
          </a:p>
          <a:p>
            <a:r>
              <a:rPr lang="pt-BR" b="1" dirty="0" smtClean="0"/>
              <a:t>- Adventista do Sétimo Dia</a:t>
            </a:r>
            <a:endParaRPr lang="pt-BR" dirty="0" smtClean="0"/>
          </a:p>
          <a:p>
            <a:r>
              <a:rPr lang="pt-BR" b="1" dirty="0" smtClean="0"/>
              <a:t>- Assembléia de Deus</a:t>
            </a:r>
            <a:endParaRPr lang="pt-BR" dirty="0" smtClean="0"/>
          </a:p>
          <a:p>
            <a:r>
              <a:rPr lang="pt-BR" b="1" dirty="0" smtClean="0"/>
              <a:t>- Batista Central;</a:t>
            </a:r>
          </a:p>
          <a:p>
            <a:r>
              <a:rPr lang="pt-BR" b="1" dirty="0" smtClean="0"/>
              <a:t>- Comunidade das Nações;</a:t>
            </a:r>
          </a:p>
          <a:p>
            <a:r>
              <a:rPr lang="pt-BR" b="1" dirty="0" smtClean="0"/>
              <a:t>- Comunidade Reencontro;</a:t>
            </a:r>
          </a:p>
          <a:p>
            <a:r>
              <a:rPr lang="pt-BR" b="1" dirty="0" smtClean="0"/>
              <a:t>- Instituto missionário;</a:t>
            </a:r>
          </a:p>
          <a:p>
            <a:r>
              <a:rPr lang="pt-BR" b="1" dirty="0" smtClean="0"/>
              <a:t>- pastoral carcerária;</a:t>
            </a:r>
          </a:p>
          <a:p>
            <a:r>
              <a:rPr lang="pt-BR" b="1" dirty="0" smtClean="0"/>
              <a:t>- Associação Edificar;</a:t>
            </a:r>
            <a:endParaRPr lang="pt-BR" dirty="0" smtClean="0"/>
          </a:p>
          <a:p>
            <a:r>
              <a:rPr lang="pt-BR" b="1" dirty="0" smtClean="0"/>
              <a:t>- Testemunha de Jeová</a:t>
            </a:r>
            <a:endParaRPr lang="pt-BR" dirty="0" smtClean="0"/>
          </a:p>
          <a:p>
            <a:pPr>
              <a:buNone/>
            </a:pPr>
            <a:endParaRPr lang="pt-BR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TIPOS DE ASSISTÊNCIA:</a:t>
            </a:r>
            <a:br>
              <a:rPr lang="pt-BR" dirty="0" smtClean="0"/>
            </a:br>
            <a:r>
              <a:rPr lang="pt-BR" dirty="0" smtClean="0"/>
              <a:t>1- Assistência Religiosa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805192"/>
          </a:xfrm>
        </p:spPr>
        <p:txBody>
          <a:bodyPr>
            <a:normAutofit fontScale="92500" lnSpcReduction="10000"/>
          </a:bodyPr>
          <a:lstStyle/>
          <a:p>
            <a:r>
              <a:rPr lang="pt-BR" b="1" dirty="0" smtClean="0"/>
              <a:t>- Uniforme: 02 camisetas, 01 bermuda, 01 calça, 01 agasalho, sutiã e calcinha.</a:t>
            </a:r>
          </a:p>
          <a:p>
            <a:pPr>
              <a:buNone/>
            </a:pPr>
            <a:endParaRPr lang="pt-BR" dirty="0" smtClean="0"/>
          </a:p>
          <a:p>
            <a:r>
              <a:rPr lang="pt-BR" b="1" dirty="0" smtClean="0"/>
              <a:t>- Kit Higiene (entregue mensalmente);</a:t>
            </a:r>
          </a:p>
          <a:p>
            <a:pPr>
              <a:buNone/>
            </a:pPr>
            <a:endParaRPr lang="pt-BR" b="1" dirty="0" smtClean="0"/>
          </a:p>
          <a:p>
            <a:pPr>
              <a:buNone/>
            </a:pPr>
            <a:endParaRPr lang="pt-BR" b="1" dirty="0" smtClean="0"/>
          </a:p>
          <a:p>
            <a:pPr>
              <a:buNone/>
            </a:pPr>
            <a:endParaRPr lang="pt-BR" b="1" dirty="0" smtClean="0"/>
          </a:p>
          <a:p>
            <a:pPr>
              <a:buNone/>
            </a:pPr>
            <a:endParaRPr lang="pt-BR" b="1" dirty="0" smtClean="0"/>
          </a:p>
          <a:p>
            <a:pPr>
              <a:buNone/>
            </a:pPr>
            <a:endParaRPr lang="pt-BR" dirty="0" smtClean="0"/>
          </a:p>
          <a:p>
            <a:pPr>
              <a:buNone/>
            </a:pPr>
            <a:endParaRPr lang="pt-BR" dirty="0" smtClean="0"/>
          </a:p>
          <a:p>
            <a:pPr>
              <a:buNone/>
            </a:pPr>
            <a:endParaRPr lang="pt-BR" dirty="0" smtClean="0"/>
          </a:p>
          <a:p>
            <a:r>
              <a:rPr lang="pt-BR" b="1" dirty="0" smtClean="0"/>
              <a:t>- Colchão e Cobertor</a:t>
            </a:r>
            <a:endParaRPr lang="pt-BR" dirty="0" smtClean="0"/>
          </a:p>
          <a:p>
            <a:endParaRPr lang="pt-BR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2- Assistência Material</a:t>
            </a:r>
            <a:endParaRPr lang="pt-BR" dirty="0"/>
          </a:p>
        </p:txBody>
      </p:sp>
      <p:pic>
        <p:nvPicPr>
          <p:cNvPr id="4" name="Imagem 3" descr="KI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3214686"/>
            <a:ext cx="5429288" cy="24288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72143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BR" b="1" dirty="0" smtClean="0"/>
              <a:t>Visitas especiais </a:t>
            </a:r>
          </a:p>
          <a:p>
            <a:pPr>
              <a:buNone/>
            </a:pPr>
            <a:endParaRPr lang="pt-BR" b="1" dirty="0" smtClean="0"/>
          </a:p>
          <a:p>
            <a:pPr>
              <a:buNone/>
            </a:pPr>
            <a:endParaRPr lang="pt-BR" b="1" dirty="0" smtClean="0"/>
          </a:p>
          <a:p>
            <a:pPr>
              <a:buNone/>
            </a:pPr>
            <a:endParaRPr lang="pt-BR" b="1" dirty="0" smtClean="0"/>
          </a:p>
          <a:p>
            <a:pPr>
              <a:buNone/>
            </a:pPr>
            <a:endParaRPr lang="pt-BR" dirty="0" smtClean="0"/>
          </a:p>
          <a:p>
            <a:pPr>
              <a:buFont typeface="Arial" pitchFamily="34" charset="0"/>
              <a:buChar char="•"/>
            </a:pPr>
            <a:endParaRPr lang="pt-BR" dirty="0" smtClean="0"/>
          </a:p>
          <a:p>
            <a:endParaRPr lang="pt-BR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3- Assistência da Família</a:t>
            </a:r>
            <a:endParaRPr lang="pt-BR" dirty="0"/>
          </a:p>
        </p:txBody>
      </p:sp>
      <p:pic>
        <p:nvPicPr>
          <p:cNvPr id="4" name="Imagem 3" descr="visitaespecial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1928802"/>
            <a:ext cx="3706821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m 4" descr="visitaespecial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357562"/>
            <a:ext cx="3765303" cy="26789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785813" y="980728"/>
            <a:ext cx="7643812" cy="69095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4100" b="1" dirty="0" smtClean="0">
                <a:solidFill>
                  <a:schemeClr val="accent2">
                    <a:lumMod val="50000"/>
                  </a:schemeClr>
                </a:solidFill>
                <a:latin typeface="Garamond" pitchFamily="18" charset="0"/>
              </a:rPr>
              <a:t>BLOCO I</a:t>
            </a:r>
          </a:p>
          <a:p>
            <a:pPr algn="ctr"/>
            <a:endParaRPr lang="pt-BR" sz="1900" b="1" dirty="0">
              <a:solidFill>
                <a:srgbClr val="78310B"/>
              </a:solidFill>
              <a:latin typeface="Garamond" pitchFamily="18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t-BR" sz="2400" b="1" dirty="0" smtClean="0">
                <a:solidFill>
                  <a:srgbClr val="78310B"/>
                </a:solidFill>
                <a:latin typeface="Garamond" pitchFamily="18" charset="0"/>
              </a:rPr>
              <a:t>Direção Geral da Penitenciária Feminina</a:t>
            </a:r>
          </a:p>
          <a:p>
            <a:pPr marL="342900" indent="-342900" algn="just"/>
            <a:endParaRPr lang="pt-BR" sz="2400" b="1" dirty="0" smtClean="0">
              <a:solidFill>
                <a:srgbClr val="78310B"/>
              </a:solidFill>
              <a:latin typeface="Garamond" pitchFamily="18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t-BR" sz="2400" b="1" dirty="0" smtClean="0">
                <a:solidFill>
                  <a:srgbClr val="78310B"/>
                </a:solidFill>
                <a:latin typeface="Garamond" pitchFamily="18" charset="0"/>
              </a:rPr>
              <a:t>Núcleo de expediente e seção de pessoal –NUEX</a:t>
            </a:r>
          </a:p>
          <a:p>
            <a:pPr marL="342900" indent="-342900" algn="just"/>
            <a:endParaRPr lang="pt-BR" sz="2400" b="1" dirty="0" smtClean="0">
              <a:solidFill>
                <a:srgbClr val="78310B"/>
              </a:solidFill>
              <a:latin typeface="Garamond" pitchFamily="18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t-BR" sz="2400" b="1" dirty="0" smtClean="0">
                <a:solidFill>
                  <a:srgbClr val="78310B"/>
                </a:solidFill>
                <a:latin typeface="Garamond" pitchFamily="18" charset="0"/>
              </a:rPr>
              <a:t>Ala de Tratamento Psiquiátrico – ATP:</a:t>
            </a:r>
          </a:p>
          <a:p>
            <a:pPr marL="342900" indent="-342900" algn="just"/>
            <a:r>
              <a:rPr lang="pt-BR" sz="2400" b="1" dirty="0" smtClean="0">
                <a:solidFill>
                  <a:srgbClr val="78310B"/>
                </a:solidFill>
                <a:latin typeface="Garamond" pitchFamily="18" charset="0"/>
              </a:rPr>
              <a:t>     -Masculina </a:t>
            </a:r>
          </a:p>
          <a:p>
            <a:pPr marL="342900" indent="-342900" algn="just"/>
            <a:r>
              <a:rPr lang="pt-BR" sz="2400" b="1" dirty="0" smtClean="0">
                <a:solidFill>
                  <a:srgbClr val="78310B"/>
                </a:solidFill>
                <a:latin typeface="Garamond" pitchFamily="18" charset="0"/>
              </a:rPr>
              <a:t>     -Feminina</a:t>
            </a:r>
          </a:p>
          <a:p>
            <a:pPr marL="342900" indent="-342900" algn="just"/>
            <a:endParaRPr lang="pt-BR" sz="2400" b="1" dirty="0" smtClean="0">
              <a:solidFill>
                <a:srgbClr val="78310B"/>
              </a:solidFill>
              <a:latin typeface="Garamond" pitchFamily="18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t-BR" sz="2400" b="1" dirty="0" smtClean="0">
                <a:solidFill>
                  <a:srgbClr val="78310B"/>
                </a:solidFill>
                <a:latin typeface="Garamond" pitchFamily="18" charset="0"/>
              </a:rPr>
              <a:t> Cela de internas classificadas (regime fechado)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pt-BR" sz="2400" b="1" dirty="0" smtClean="0">
              <a:solidFill>
                <a:srgbClr val="78310B"/>
              </a:solidFill>
              <a:latin typeface="Garamond" pitchFamily="18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t-BR" sz="2400" b="1" dirty="0" smtClean="0">
                <a:solidFill>
                  <a:srgbClr val="78310B"/>
                </a:solidFill>
                <a:latin typeface="Garamond" pitchFamily="18" charset="0"/>
              </a:rPr>
              <a:t>Cela de internos do projeto Mãos Dadas (semiaberto</a:t>
            </a:r>
          </a:p>
          <a:p>
            <a:pPr marL="342900" indent="-342900" algn="just"/>
            <a:r>
              <a:rPr lang="pt-BR" sz="2400" b="1" dirty="0" smtClean="0">
                <a:solidFill>
                  <a:srgbClr val="78310B"/>
                </a:solidFill>
                <a:latin typeface="Garamond" pitchFamily="18" charset="0"/>
              </a:rPr>
              <a:t>          masculino). 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pt-BR" sz="1900" b="1" dirty="0">
              <a:solidFill>
                <a:srgbClr val="78310B"/>
              </a:solidFill>
              <a:latin typeface="AvantGarde" pitchFamily="34" charset="0"/>
            </a:endParaRPr>
          </a:p>
          <a:p>
            <a:pPr algn="ctr"/>
            <a:endParaRPr lang="pt-BR" sz="1900" b="1" dirty="0">
              <a:solidFill>
                <a:srgbClr val="78310B"/>
              </a:solidFill>
              <a:latin typeface="AvantGarde" pitchFamily="34" charset="0"/>
            </a:endParaRPr>
          </a:p>
          <a:p>
            <a:pPr algn="ctr"/>
            <a:endParaRPr lang="pt-BR" sz="1900" b="1" dirty="0" smtClean="0">
              <a:solidFill>
                <a:srgbClr val="78310B"/>
              </a:solidFill>
              <a:latin typeface="AvantGarde" pitchFamily="34" charset="0"/>
            </a:endParaRPr>
          </a:p>
          <a:p>
            <a:pPr algn="ctr"/>
            <a:endParaRPr lang="pt-BR" sz="1900" b="1" dirty="0" smtClean="0">
              <a:solidFill>
                <a:srgbClr val="78310B"/>
              </a:solidFill>
              <a:latin typeface="AvantGarde" pitchFamily="34" charset="0"/>
            </a:endParaRPr>
          </a:p>
          <a:p>
            <a:pPr algn="ctr"/>
            <a:endParaRPr lang="pt-BR" sz="1900" b="1" dirty="0">
              <a:solidFill>
                <a:srgbClr val="78310B"/>
              </a:solidFill>
              <a:latin typeface="AvantGar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059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00203582101\Downloads\IMG_20170518_1055145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052736"/>
            <a:ext cx="4000528" cy="4376528"/>
          </a:xfrm>
          <a:prstGeom prst="rect">
            <a:avLst/>
          </a:prstGeom>
          <a:noFill/>
        </p:spPr>
      </p:pic>
      <p:pic>
        <p:nvPicPr>
          <p:cNvPr id="1027" name="Picture 3" descr="C:\Users\00203582101\Downloads\IMG_20170518_105525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124744"/>
            <a:ext cx="3643338" cy="4304520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467544" y="5661248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Apresentação de piano para internas e visitantes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28596" y="1071546"/>
            <a:ext cx="8229600" cy="4643470"/>
          </a:xfrm>
        </p:spPr>
        <p:txBody>
          <a:bodyPr>
            <a:normAutofit fontScale="90000"/>
          </a:bodyPr>
          <a:lstStyle/>
          <a:p>
            <a:r>
              <a:rPr lang="pt-BR" b="0" dirty="0" smtClean="0">
                <a:solidFill>
                  <a:schemeClr val="tx1"/>
                </a:solidFill>
              </a:rPr>
              <a:t>Visita de Familiares</a:t>
            </a:r>
            <a:br>
              <a:rPr lang="pt-BR" b="0" dirty="0" smtClean="0">
                <a:solidFill>
                  <a:schemeClr val="tx1"/>
                </a:solidFill>
              </a:rPr>
            </a:br>
            <a:r>
              <a:rPr lang="pt-BR" b="0" dirty="0" smtClean="0">
                <a:solidFill>
                  <a:schemeClr val="tx1"/>
                </a:solidFill>
              </a:rPr>
              <a:t/>
            </a:r>
            <a:br>
              <a:rPr lang="pt-BR" b="0" dirty="0" smtClean="0">
                <a:solidFill>
                  <a:schemeClr val="tx1"/>
                </a:solidFill>
              </a:rPr>
            </a:br>
            <a:r>
              <a:rPr lang="pt-BR" sz="2000" b="0" dirty="0" smtClean="0">
                <a:solidFill>
                  <a:schemeClr val="tx1"/>
                </a:solidFill>
                <a:effectLst/>
              </a:rPr>
              <a:t>	</a:t>
            </a:r>
            <a:r>
              <a:rPr lang="pt-BR" sz="2700" b="0" dirty="0" smtClean="0"/>
              <a:t> • </a:t>
            </a:r>
            <a:r>
              <a:rPr lang="pt-BR" sz="2700" b="0" dirty="0" smtClean="0">
                <a:solidFill>
                  <a:schemeClr val="tx1"/>
                </a:solidFill>
                <a:effectLst/>
              </a:rPr>
              <a:t>VISITAS MAIS HUMANIZADA através da utilização de aparelho de scanner corporal, de scanner de volume, de detector de metal portátil e identificação biométrica. </a:t>
            </a:r>
            <a:br>
              <a:rPr lang="pt-BR" sz="2700" b="0" dirty="0" smtClean="0">
                <a:solidFill>
                  <a:schemeClr val="tx1"/>
                </a:solidFill>
                <a:effectLst/>
              </a:rPr>
            </a:br>
            <a:r>
              <a:rPr lang="pt-BR" sz="2700" b="0" dirty="0" smtClean="0">
                <a:solidFill>
                  <a:schemeClr val="tx1"/>
                </a:solidFill>
                <a:effectLst/>
              </a:rPr>
              <a:t/>
            </a:r>
            <a:br>
              <a:rPr lang="pt-BR" sz="2700" b="0" dirty="0" smtClean="0">
                <a:solidFill>
                  <a:schemeClr val="tx1"/>
                </a:solidFill>
                <a:effectLst/>
              </a:rPr>
            </a:br>
            <a:r>
              <a:rPr lang="pt-BR" sz="2700" b="0" dirty="0" smtClean="0">
                <a:solidFill>
                  <a:schemeClr val="tx1"/>
                </a:solidFill>
                <a:effectLst/>
              </a:rPr>
              <a:t>	</a:t>
            </a:r>
            <a:r>
              <a:rPr lang="pt-BR" sz="2700" b="0" dirty="0" smtClean="0"/>
              <a:t>•REFORMA DO BLOCO: Atualmente, está em andamento reforma do Bloco de Vistas, com o intuito de proporcionar o acolhimento dos visitantes, de modo a garantir mais segurança e conforto para visitantes e servidores. A reforma está sendo executada com a mão-de-obra do projeto “MÃOS DADAS”.</a:t>
            </a:r>
            <a:r>
              <a:rPr lang="pt-BR" sz="2000" dirty="0" smtClean="0"/>
              <a:t/>
            </a:r>
            <a:br>
              <a:rPr lang="pt-BR" sz="2000" dirty="0" smtClean="0"/>
            </a:br>
            <a:endParaRPr lang="pt-BR" sz="2000" b="0" dirty="0"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endParaRPr lang="pt-BR" b="1" dirty="0" smtClean="0"/>
          </a:p>
          <a:p>
            <a:r>
              <a:rPr lang="pt-BR" b="1" dirty="0" smtClean="0"/>
              <a:t>- GEAJ (Gerência de Assistência Jurídica</a:t>
            </a:r>
            <a:r>
              <a:rPr lang="pt-BR" sz="2000" b="1" dirty="0" smtClean="0"/>
              <a:t>)- </a:t>
            </a:r>
            <a:r>
              <a:rPr lang="pt-BR" sz="2000" dirty="0" smtClean="0"/>
              <a:t>A GEAJ assessora internas sentenciadas quanto à produção de Relatórios Carcerários, Certidão de Dias Remidos; Acompanhamento Processual durante a Execução Penal;</a:t>
            </a:r>
          </a:p>
          <a:p>
            <a:pPr>
              <a:buNone/>
            </a:pPr>
            <a:endParaRPr lang="pt-BR" b="1" dirty="0" smtClean="0"/>
          </a:p>
          <a:p>
            <a:r>
              <a:rPr lang="pt-BR" b="1" dirty="0" smtClean="0"/>
              <a:t>Defensoria Pública </a:t>
            </a:r>
            <a:r>
              <a:rPr lang="pt-BR" sz="2000" dirty="0" smtClean="0"/>
              <a:t>(faz o acompanhamento processual, atendendo quinzenalmente as internas sentenciadas);</a:t>
            </a:r>
          </a:p>
          <a:p>
            <a:endParaRPr lang="pt-BR" dirty="0" smtClean="0"/>
          </a:p>
          <a:p>
            <a:r>
              <a:rPr lang="pt-BR" b="1" dirty="0" smtClean="0"/>
              <a:t>- Parcerias com faculdades privadas (</a:t>
            </a:r>
            <a:r>
              <a:rPr lang="pt-BR" sz="1800" b="1" dirty="0" smtClean="0"/>
              <a:t>UNICEUB, IDP</a:t>
            </a:r>
            <a:r>
              <a:rPr lang="pt-BR" b="1" dirty="0" smtClean="0"/>
              <a:t>) </a:t>
            </a:r>
            <a:r>
              <a:rPr lang="pt-BR" sz="2000" dirty="0" smtClean="0"/>
              <a:t>para o atendimento das internas provisórias que não possuem assistência particular</a:t>
            </a:r>
            <a:r>
              <a:rPr lang="pt-BR" b="1" dirty="0" smtClean="0"/>
              <a:t>.</a:t>
            </a:r>
            <a:endParaRPr lang="pt-BR" dirty="0" smtClean="0"/>
          </a:p>
          <a:p>
            <a:pPr>
              <a:buNone/>
            </a:pPr>
            <a:endParaRPr lang="pt-BR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4- Assistência Jurídica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 dirty="0" smtClean="0"/>
              <a:t>- Alfabetização ao Ensino Médio;</a:t>
            </a:r>
          </a:p>
          <a:p>
            <a:pPr>
              <a:buNone/>
            </a:pPr>
            <a:endParaRPr lang="pt-BR" dirty="0" smtClean="0"/>
          </a:p>
          <a:p>
            <a:r>
              <a:rPr lang="pt-BR" b="1" dirty="0" smtClean="0"/>
              <a:t>- Ensino superior EAD;</a:t>
            </a:r>
          </a:p>
          <a:p>
            <a:pPr>
              <a:buNone/>
            </a:pPr>
            <a:endParaRPr lang="pt-BR" dirty="0" smtClean="0"/>
          </a:p>
          <a:p>
            <a:r>
              <a:rPr lang="pt-BR" b="1" dirty="0" smtClean="0"/>
              <a:t>- Cursos à distância (CENED) ;</a:t>
            </a:r>
          </a:p>
          <a:p>
            <a:pPr>
              <a:buNone/>
            </a:pPr>
            <a:endParaRPr lang="pt-BR" dirty="0" smtClean="0"/>
          </a:p>
          <a:p>
            <a:r>
              <a:rPr lang="pt-BR" b="1" dirty="0" smtClean="0"/>
              <a:t>- Implantação Remissão pela leitura ;</a:t>
            </a:r>
          </a:p>
          <a:p>
            <a:endParaRPr lang="pt-BR" b="1" dirty="0" smtClean="0"/>
          </a:p>
          <a:p>
            <a:r>
              <a:rPr lang="pt-BR" b="1" dirty="0" smtClean="0"/>
              <a:t>- Bibliotecas (acesso à informação).</a:t>
            </a:r>
            <a:endParaRPr lang="pt-BR" dirty="0" smtClean="0"/>
          </a:p>
          <a:p>
            <a:pPr>
              <a:buNone/>
            </a:pPr>
            <a:endParaRPr lang="pt-BR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5- Assistência Educacional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J 01\Desktop\Fotos - Deuselita\DSC004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00" y="642918"/>
            <a:ext cx="6858048" cy="47149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928662" y="5357826"/>
            <a:ext cx="7072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Sala de Aula – Bloco III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4864307"/>
          </a:xfrm>
        </p:spPr>
        <p:txBody>
          <a:bodyPr>
            <a:normAutofit/>
          </a:bodyPr>
          <a:lstStyle/>
          <a:p>
            <a:r>
              <a:rPr lang="pt-BR" b="1" dirty="0" smtClean="0"/>
              <a:t>- Oficinas de produtos para pet</a:t>
            </a:r>
          </a:p>
          <a:p>
            <a:pPr>
              <a:buNone/>
            </a:pPr>
            <a:endParaRPr lang="pt-BR" b="1" dirty="0" smtClean="0"/>
          </a:p>
          <a:p>
            <a:pPr>
              <a:buNone/>
            </a:pPr>
            <a:endParaRPr lang="pt-BR" dirty="0" smtClean="0"/>
          </a:p>
          <a:p>
            <a:pPr>
              <a:buNone/>
            </a:pPr>
            <a:endParaRPr lang="pt-BR" dirty="0" smtClean="0"/>
          </a:p>
          <a:p>
            <a:pPr>
              <a:buNone/>
            </a:pPr>
            <a:endParaRPr lang="pt-BR" dirty="0" smtClean="0"/>
          </a:p>
          <a:p>
            <a:pPr>
              <a:buNone/>
            </a:pPr>
            <a:endParaRPr lang="pt-BR" dirty="0" smtClean="0"/>
          </a:p>
          <a:p>
            <a:pPr>
              <a:buNone/>
            </a:pPr>
            <a:endParaRPr lang="pt-BR" dirty="0" smtClean="0"/>
          </a:p>
          <a:p>
            <a:pPr>
              <a:buNone/>
            </a:pPr>
            <a:endParaRPr lang="pt-BR" dirty="0" smtClean="0"/>
          </a:p>
          <a:p>
            <a:pPr>
              <a:buNone/>
            </a:pPr>
            <a:endParaRPr lang="pt-BR" dirty="0" smtClean="0"/>
          </a:p>
          <a:p>
            <a:pPr>
              <a:buNone/>
            </a:pPr>
            <a:endParaRPr lang="pt-BR" dirty="0" smtClean="0"/>
          </a:p>
          <a:p>
            <a:pPr>
              <a:buNone/>
            </a:pPr>
            <a:endParaRPr lang="pt-BR" dirty="0" smtClean="0"/>
          </a:p>
          <a:p>
            <a:pPr>
              <a:buNone/>
            </a:pPr>
            <a:endParaRPr lang="pt-BR" dirty="0" smtClean="0"/>
          </a:p>
          <a:p>
            <a:endParaRPr lang="pt-BR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/>
          <a:lstStyle/>
          <a:p>
            <a:pPr algn="just"/>
            <a:r>
              <a:rPr lang="pt-BR" dirty="0" smtClean="0">
                <a:effectLst/>
              </a:rPr>
              <a:t>6- Assistência Profissional</a:t>
            </a:r>
            <a:endParaRPr lang="pt-BR" dirty="0">
              <a:effectLst/>
            </a:endParaRPr>
          </a:p>
        </p:txBody>
      </p:sp>
      <p:pic>
        <p:nvPicPr>
          <p:cNvPr id="4" name="Picture 3" descr="C:\Documents and Settings\Administrador\Meus documentos\Fotos_oficinas PFDF novas\PFDF 011 (Medium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714488"/>
            <a:ext cx="3071834" cy="2000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C:\Documents and Settings\Administrador\Meus documentos\Fotos_oficinas PFDF novas\PFDF 019 (Medium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4071942"/>
            <a:ext cx="3072165" cy="22964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4" descr="C:\Documents and Settings\Administrador\Meus documentos\Fotos_oficinas PFDF novas\PFDF 012 (Medium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714488"/>
            <a:ext cx="3214710" cy="2000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9" descr="C:\Documents and Settings\Administrador\Meus documentos\Fotos_oficinas PFDF novas\PFDF 018 (Medium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4643438" y="4000504"/>
            <a:ext cx="3143272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285720" y="54292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/>
            </a:r>
            <a:br>
              <a:rPr lang="pt-BR" dirty="0" smtClean="0"/>
            </a:br>
            <a:endParaRPr lang="pt-BR" dirty="0"/>
          </a:p>
        </p:txBody>
      </p:sp>
      <p:pic>
        <p:nvPicPr>
          <p:cNvPr id="4" name="Picture 2" descr="C:\Users\AJ 01\Desktop\Fotos - Deuselita\DSC004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500042"/>
            <a:ext cx="8001056" cy="47863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428596" y="5357826"/>
            <a:ext cx="8072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Oficina de Costura Industrial</a:t>
            </a:r>
            <a:br>
              <a:rPr lang="pt-BR" dirty="0" smtClean="0"/>
            </a:b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5578687"/>
          </a:xfrm>
        </p:spPr>
        <p:txBody>
          <a:bodyPr/>
          <a:lstStyle/>
          <a:p>
            <a:r>
              <a:rPr lang="pt-BR" b="1" dirty="0" smtClean="0"/>
              <a:t>- Projeto “Mãos Dadas”: </a:t>
            </a:r>
            <a:r>
              <a:rPr lang="pt-BR" sz="1800" dirty="0" smtClean="0"/>
              <a:t>projeto no qual a PFDF acolhe internos do </a:t>
            </a:r>
            <a:r>
              <a:rPr lang="pt-BR" sz="1800" dirty="0" err="1" smtClean="0"/>
              <a:t>semiaberto</a:t>
            </a:r>
            <a:r>
              <a:rPr lang="pt-BR" sz="1800" dirty="0" smtClean="0"/>
              <a:t> para prestar serviços na própria Unidade, bem como em outros órgãos públicos, com o objetivo ressocializador.</a:t>
            </a:r>
            <a:endParaRPr lang="pt-BR" b="1" dirty="0" smtClean="0"/>
          </a:p>
          <a:p>
            <a:r>
              <a:rPr lang="pt-BR" b="1" dirty="0" smtClean="0"/>
              <a:t>-Serralheria / Reciclagem</a:t>
            </a:r>
          </a:p>
          <a:p>
            <a:endParaRPr lang="pt-BR" dirty="0"/>
          </a:p>
        </p:txBody>
      </p:sp>
      <p:pic>
        <p:nvPicPr>
          <p:cNvPr id="4" name="Picture 3" descr="C:\Documents and Settings\Administrador\Meus documentos\Fotos_oficinas PFDF novas\PFDF 041 (Medium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2571744"/>
            <a:ext cx="3929090" cy="3857652"/>
          </a:xfrm>
          <a:prstGeom prst="rect">
            <a:avLst/>
          </a:prstGeom>
          <a:noFill/>
        </p:spPr>
      </p:pic>
      <p:pic>
        <p:nvPicPr>
          <p:cNvPr id="5" name="Picture 2" descr="C:\Documents and Settings\Administrador\Meus documentos\Fotos_oficinas PFDF novas\PFDF 043 (Medium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855677" y="2859571"/>
            <a:ext cx="3834476" cy="34016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857224" y="5429264"/>
            <a:ext cx="7586658" cy="642942"/>
          </a:xfrm>
        </p:spPr>
        <p:txBody>
          <a:bodyPr>
            <a:normAutofit/>
          </a:bodyPr>
          <a:lstStyle/>
          <a:p>
            <a:r>
              <a:rPr lang="pt-BR" sz="2000" dirty="0" smtClean="0">
                <a:solidFill>
                  <a:schemeClr val="tx1"/>
                </a:solidFill>
                <a:effectLst/>
              </a:rPr>
              <a:t>Serralheria / Reciclagem</a:t>
            </a:r>
            <a:endParaRPr lang="pt-BR" sz="2000" dirty="0">
              <a:solidFill>
                <a:schemeClr val="tx1"/>
              </a:solidFill>
              <a:effectLst/>
            </a:endParaRPr>
          </a:p>
        </p:txBody>
      </p:sp>
      <p:pic>
        <p:nvPicPr>
          <p:cNvPr id="4" name="Picture 2" descr="C:\Users\AJ 01\Desktop\Fotos - Deuselita 2\DSC004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86" y="714356"/>
            <a:ext cx="7358114" cy="46434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457200" y="1142985"/>
            <a:ext cx="8229600" cy="1714512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pt-BR" sz="1800" b="1" dirty="0" smtClean="0"/>
              <a:t>   - Auxiliar Administrativo;</a:t>
            </a:r>
          </a:p>
          <a:p>
            <a:pPr>
              <a:buNone/>
            </a:pPr>
            <a:r>
              <a:rPr lang="pt-BR" sz="1800" dirty="0" smtClean="0"/>
              <a:t>   - </a:t>
            </a:r>
            <a:r>
              <a:rPr lang="pt-BR" sz="1800" b="1" dirty="0" smtClean="0"/>
              <a:t>Logística;</a:t>
            </a:r>
          </a:p>
          <a:p>
            <a:pPr>
              <a:buNone/>
            </a:pPr>
            <a:r>
              <a:rPr lang="pt-BR" sz="1800" b="1" dirty="0" smtClean="0"/>
              <a:t>   - Técnico de Secretariado;</a:t>
            </a:r>
          </a:p>
          <a:p>
            <a:pPr>
              <a:buNone/>
            </a:pPr>
            <a:r>
              <a:rPr lang="pt-BR" sz="1800" b="1" dirty="0" smtClean="0"/>
              <a:t>   - Serigrafia;</a:t>
            </a:r>
          </a:p>
          <a:p>
            <a:pPr>
              <a:buNone/>
            </a:pPr>
            <a:r>
              <a:rPr lang="pt-BR" sz="1800" b="1" dirty="0" smtClean="0"/>
              <a:t>   - Corte Costura;</a:t>
            </a:r>
          </a:p>
          <a:p>
            <a:pPr>
              <a:buNone/>
            </a:pPr>
            <a:r>
              <a:rPr lang="pt-BR" sz="1800" b="1" dirty="0" smtClean="0"/>
              <a:t>   - Artesanato - ATP</a:t>
            </a:r>
          </a:p>
          <a:p>
            <a:pPr>
              <a:buNone/>
            </a:pPr>
            <a:endParaRPr lang="pt-BR" dirty="0" smtClean="0"/>
          </a:p>
          <a:p>
            <a:pPr>
              <a:buNone/>
            </a:pPr>
            <a:endParaRPr lang="pt-BR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chemeClr val="tx1"/>
                </a:solidFill>
                <a:effectLst/>
              </a:rPr>
              <a:t>Cursos Profissionalizantes</a:t>
            </a:r>
            <a:endParaRPr lang="pt-BR" dirty="0">
              <a:solidFill>
                <a:schemeClr val="tx1"/>
              </a:solidFill>
              <a:effectLst/>
            </a:endParaRPr>
          </a:p>
        </p:txBody>
      </p:sp>
      <p:pic>
        <p:nvPicPr>
          <p:cNvPr id="4" name="Imagem 3" descr="PRONATE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3000372"/>
            <a:ext cx="7429552" cy="33575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7224" y="357166"/>
            <a:ext cx="7833865" cy="5143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785786" y="5643578"/>
            <a:ext cx="7929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Vista aérea do Bloco I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89196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t-BR" b="1" dirty="0" smtClean="0"/>
              <a:t>  </a:t>
            </a:r>
            <a:endParaRPr lang="pt-BR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28596" y="5000636"/>
            <a:ext cx="8229600" cy="1500190"/>
          </a:xfrm>
        </p:spPr>
        <p:txBody>
          <a:bodyPr>
            <a:noAutofit/>
          </a:bodyPr>
          <a:lstStyle/>
          <a:p>
            <a:r>
              <a:rPr lang="pt-BR" sz="2000" dirty="0" smtClean="0">
                <a:solidFill>
                  <a:schemeClr val="tx1"/>
                </a:solidFill>
              </a:rPr>
              <a:t>Costura industrial </a:t>
            </a:r>
            <a:br>
              <a:rPr lang="pt-BR" sz="2000" dirty="0" smtClean="0">
                <a:solidFill>
                  <a:schemeClr val="tx1"/>
                </a:solidFill>
              </a:rPr>
            </a:br>
            <a:r>
              <a:rPr lang="pt-BR" sz="2000" dirty="0" smtClean="0">
                <a:solidFill>
                  <a:schemeClr val="tx1"/>
                </a:solidFill>
              </a:rPr>
              <a:t>Serigrafia</a:t>
            </a:r>
            <a:endParaRPr lang="pt-BR" sz="2000" dirty="0">
              <a:solidFill>
                <a:schemeClr val="tx1"/>
              </a:solidFill>
            </a:endParaRPr>
          </a:p>
        </p:txBody>
      </p:sp>
      <p:pic>
        <p:nvPicPr>
          <p:cNvPr id="5" name="Imagem 4" descr="PRONATEC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571480"/>
            <a:ext cx="7786742" cy="4643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0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1481138"/>
            <a:ext cx="7572428" cy="4662506"/>
          </a:xfr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 smtClean="0"/>
              <a:t>FORMATURA PRONATEC – 1ª turma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pt-BR" b="1" dirty="0" smtClean="0"/>
          </a:p>
          <a:p>
            <a:r>
              <a:rPr lang="pt-BR" b="1" dirty="0" smtClean="0"/>
              <a:t>- Modernização e ampliação da Costura Industrial</a:t>
            </a:r>
          </a:p>
          <a:p>
            <a:pPr>
              <a:buNone/>
            </a:pPr>
            <a:endParaRPr lang="pt-BR" dirty="0" smtClean="0"/>
          </a:p>
          <a:p>
            <a:r>
              <a:rPr lang="pt-BR" b="1" dirty="0" smtClean="0"/>
              <a:t>- Modernização e ampliação da Serralheria/ Reciclagem</a:t>
            </a:r>
          </a:p>
          <a:p>
            <a:pPr>
              <a:buNone/>
            </a:pPr>
            <a:endParaRPr lang="pt-BR" dirty="0" smtClean="0"/>
          </a:p>
          <a:p>
            <a:r>
              <a:rPr lang="pt-BR" b="1" dirty="0" smtClean="0"/>
              <a:t>-Panificação / Cozinha Industrial</a:t>
            </a:r>
          </a:p>
          <a:p>
            <a:endParaRPr lang="pt-BR" dirty="0" smtClean="0"/>
          </a:p>
          <a:p>
            <a:r>
              <a:rPr lang="pt-BR" b="1" dirty="0" smtClean="0"/>
              <a:t>-Fábrica de Fraldas</a:t>
            </a:r>
          </a:p>
          <a:p>
            <a:pPr>
              <a:buNone/>
            </a:pPr>
            <a:endParaRPr lang="pt-BR" dirty="0" smtClean="0"/>
          </a:p>
          <a:p>
            <a:r>
              <a:rPr lang="pt-BR" b="1" dirty="0" smtClean="0"/>
              <a:t>-Fábrica de Chinelos</a:t>
            </a:r>
            <a:endParaRPr lang="pt-BR" dirty="0" smtClean="0"/>
          </a:p>
          <a:p>
            <a:endParaRPr lang="pt-BR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 smtClean="0"/>
              <a:t>Oficinas a serem implantadas até o final de 2018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Imagem 6" descr="pote_lef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ixaDeTexto 5"/>
          <p:cNvSpPr txBox="1"/>
          <p:nvPr/>
        </p:nvSpPr>
        <p:spPr>
          <a:xfrm>
            <a:off x="1071563" y="1714500"/>
            <a:ext cx="7358062" cy="18620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300" b="1" dirty="0" err="1">
                <a:solidFill>
                  <a:schemeClr val="accent5">
                    <a:lumMod val="75000"/>
                  </a:schemeClr>
                </a:solidFill>
                <a:latin typeface="+mn-lt"/>
              </a:rPr>
              <a:t>Deuselita</a:t>
            </a:r>
            <a:r>
              <a:rPr lang="pt-BR" sz="23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 Pereira Martins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3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Diretora da PFDF</a:t>
            </a:r>
            <a:endParaRPr lang="pt-BR" sz="2300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3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Delegada de Polícia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23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2300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966788" y="357188"/>
            <a:ext cx="7462837" cy="11699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5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Penitenciária Feminina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5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do Distrito Federal</a:t>
            </a:r>
          </a:p>
        </p:txBody>
      </p:sp>
      <p:pic>
        <p:nvPicPr>
          <p:cNvPr id="9" name="Imagem 8" descr="logo_PFDF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00813" y="4429125"/>
            <a:ext cx="2052637" cy="2346325"/>
          </a:xfrm>
          <a:prstGeom prst="rect">
            <a:avLst/>
          </a:prstGeom>
          <a:effectLst>
            <a:outerShdw blurRad="101600" dist="25400" dir="2700000" sx="103000" sy="103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306324~1\AppData\Local\Temp\Rar$DIa0.049\DSC001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428604"/>
            <a:ext cx="7929618" cy="5143536"/>
          </a:xfrm>
          <a:prstGeom prst="rect">
            <a:avLst/>
          </a:prstGeom>
          <a:noFill/>
        </p:spPr>
      </p:pic>
      <p:sp>
        <p:nvSpPr>
          <p:cNvPr id="4" name="CaixaDeTexto 3"/>
          <p:cNvSpPr txBox="1"/>
          <p:nvPr/>
        </p:nvSpPr>
        <p:spPr>
          <a:xfrm>
            <a:off x="642910" y="5643578"/>
            <a:ext cx="7500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Entrada do Bloco I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62875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0" y="980728"/>
            <a:ext cx="9144000" cy="472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2400" b="1" dirty="0" smtClean="0">
              <a:solidFill>
                <a:srgbClr val="78310B"/>
              </a:solidFill>
              <a:latin typeface="Garamond" pitchFamily="18" charset="0"/>
            </a:endParaRPr>
          </a:p>
          <a:p>
            <a:pPr algn="ctr"/>
            <a:endParaRPr lang="pt-BR" sz="2400" b="1" dirty="0" smtClean="0">
              <a:solidFill>
                <a:srgbClr val="78310B"/>
              </a:solidFill>
              <a:latin typeface="Garamond" pitchFamily="18" charset="0"/>
            </a:endParaRPr>
          </a:p>
          <a:p>
            <a:pPr algn="ctr"/>
            <a:r>
              <a:rPr lang="pt-BR" sz="4100" b="1" dirty="0" smtClean="0">
                <a:latin typeface="Garamond" pitchFamily="18" charset="0"/>
              </a:rPr>
              <a:t>ALA DE TRATAMENTO PSIQUIATRICO </a:t>
            </a:r>
          </a:p>
          <a:p>
            <a:pPr algn="ctr"/>
            <a:endParaRPr lang="pt-BR" sz="4100" b="1" dirty="0" smtClean="0">
              <a:latin typeface="Garamond" pitchFamily="18" charset="0"/>
            </a:endParaRPr>
          </a:p>
          <a:p>
            <a:pPr algn="ctr"/>
            <a:endParaRPr lang="pt-BR" sz="4100" b="1" dirty="0" smtClean="0">
              <a:latin typeface="Garamond" pitchFamily="18" charset="0"/>
            </a:endParaRPr>
          </a:p>
          <a:p>
            <a:pPr algn="ctr"/>
            <a:r>
              <a:rPr lang="pt-BR" sz="4100" b="1" dirty="0" smtClean="0">
                <a:latin typeface="Garamond" pitchFamily="18" charset="0"/>
              </a:rPr>
              <a:t>ATP</a:t>
            </a:r>
          </a:p>
          <a:p>
            <a:pPr algn="ctr"/>
            <a:endParaRPr lang="pt-BR" sz="4800" b="1" dirty="0"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urso">
  <a:themeElements>
    <a:clrScheme name="Concurso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urso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urso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4008</TotalTime>
  <Words>1831</Words>
  <Application>Microsoft Office PowerPoint</Application>
  <PresentationFormat>Apresentação na tela (4:3)</PresentationFormat>
  <Paragraphs>353</Paragraphs>
  <Slides>73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73</vt:i4>
      </vt:variant>
    </vt:vector>
  </HeadingPairs>
  <TitlesOfParts>
    <vt:vector size="74" baseType="lpstr">
      <vt:lpstr>Concurso</vt:lpstr>
      <vt:lpstr>Slide 1</vt:lpstr>
      <vt:lpstr>Slide 2</vt:lpstr>
      <vt:lpstr>Slide 3</vt:lpstr>
      <vt:lpstr>Slide 4</vt:lpstr>
      <vt:lpstr>Entrada da PFDF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 Ala Psiquiátrica  </vt:lpstr>
      <vt:lpstr>Slide 15</vt:lpstr>
      <vt:lpstr>Horta </vt:lpstr>
      <vt:lpstr>Slide 17</vt:lpstr>
      <vt:lpstr>Slide 18</vt:lpstr>
      <vt:lpstr>Revitalização e Ampliação do espaço destinado ao Núcleo de Assistência Psiquiátrica</vt:lpstr>
      <vt:lpstr>Consultório Médico</vt:lpstr>
      <vt:lpstr>Inclusão Digital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 ASSISTÊNCIA ÀS INTERNAS E AOS VISITANTES: 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Oficina de Costura e Serigrafia</vt:lpstr>
      <vt:lpstr>Slide 44</vt:lpstr>
      <vt:lpstr>Slide 45</vt:lpstr>
      <vt:lpstr>Slide 46</vt:lpstr>
      <vt:lpstr>Salão (atendimento às internas reclusas na Unidade)</vt:lpstr>
      <vt:lpstr>Oficina Costura</vt:lpstr>
      <vt:lpstr>Slide 49</vt:lpstr>
      <vt:lpstr>Slide 50</vt:lpstr>
      <vt:lpstr>Slide 51</vt:lpstr>
      <vt:lpstr>Atendimento odontológico</vt:lpstr>
      <vt:lpstr>Consultório da Clínica Médica</vt:lpstr>
      <vt:lpstr>Consultório da Enfermagem</vt:lpstr>
      <vt:lpstr>d) NUEN (Núcleo de Ensino):</vt:lpstr>
      <vt:lpstr>Sala de aula dos Cursos à distância - EAD</vt:lpstr>
      <vt:lpstr>TIPOS DE ASSISTÊNCIA: 1- Assistência Religiosa</vt:lpstr>
      <vt:lpstr>2- Assistência Material</vt:lpstr>
      <vt:lpstr>3- Assistência da Família</vt:lpstr>
      <vt:lpstr>Slide 60</vt:lpstr>
      <vt:lpstr>Visita de Familiares    • VISITAS MAIS HUMANIZADA através da utilização de aparelho de scanner corporal, de scanner de volume, de detector de metal portátil e identificação biométrica.    •REFORMA DO BLOCO: Atualmente, está em andamento reforma do Bloco de Vistas, com o intuito de proporcionar o acolhimento dos visitantes, de modo a garantir mais segurança e conforto para visitantes e servidores. A reforma está sendo executada com a mão-de-obra do projeto “MÃOS DADAS”. </vt:lpstr>
      <vt:lpstr>4- Assistência Jurídica</vt:lpstr>
      <vt:lpstr>5- Assistência Educacional</vt:lpstr>
      <vt:lpstr>Slide 64</vt:lpstr>
      <vt:lpstr>6- Assistência Profissional</vt:lpstr>
      <vt:lpstr> </vt:lpstr>
      <vt:lpstr>Slide 67</vt:lpstr>
      <vt:lpstr>Serralheria / Reciclagem</vt:lpstr>
      <vt:lpstr>Cursos Profissionalizantes</vt:lpstr>
      <vt:lpstr>Costura industrial  Serigrafia</vt:lpstr>
      <vt:lpstr>FORMATURA PRONATEC – 1ª turma</vt:lpstr>
      <vt:lpstr>Oficinas a serem implantadas até o final de 2018</vt:lpstr>
      <vt:lpstr>Slide 73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PFDF</dc:creator>
  <cp:lastModifiedBy>30632438843</cp:lastModifiedBy>
  <cp:revision>461</cp:revision>
  <dcterms:created xsi:type="dcterms:W3CDTF">2011-11-03T14:44:30Z</dcterms:created>
  <dcterms:modified xsi:type="dcterms:W3CDTF">2018-05-16T12:22:31Z</dcterms:modified>
</cp:coreProperties>
</file>