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61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62" r:id="rId4"/>
    <p:sldId id="259" r:id="rId5"/>
    <p:sldId id="260" r:id="rId6"/>
    <p:sldId id="276" r:id="rId7"/>
    <p:sldId id="266" r:id="rId8"/>
    <p:sldId id="275" r:id="rId9"/>
    <p:sldId id="263" r:id="rId10"/>
    <p:sldId id="264" r:id="rId11"/>
    <p:sldId id="268" r:id="rId12"/>
    <p:sldId id="267" r:id="rId13"/>
    <p:sldId id="261" r:id="rId14"/>
    <p:sldId id="269" r:id="rId15"/>
    <p:sldId id="271" r:id="rId16"/>
    <p:sldId id="273" r:id="rId17"/>
    <p:sldId id="272" r:id="rId18"/>
  </p:sldIdLst>
  <p:sldSz cx="9144000" cy="6858000" type="screen4x3"/>
  <p:notesSz cx="6761163" cy="9942513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3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ABCA"/>
    <a:srgbClr val="BCD0E0"/>
    <a:srgbClr val="DDE7EF"/>
    <a:srgbClr val="E08484"/>
    <a:srgbClr val="CF9595"/>
    <a:srgbClr val="D98B8B"/>
    <a:srgbClr val="CD6565"/>
    <a:srgbClr val="75AF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5412" autoAdjust="0"/>
  </p:normalViewPr>
  <p:slideViewPr>
    <p:cSldViewPr snapToGrid="0" snapToObjects="1">
      <p:cViewPr varScale="1">
        <p:scale>
          <a:sx n="69" d="100"/>
          <a:sy n="69" d="100"/>
        </p:scale>
        <p:origin x="482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8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490" y="-84"/>
      </p:cViewPr>
      <p:guideLst>
        <p:guide orient="horz" pos="3132"/>
        <p:guide pos="2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077B6B-628E-444B-85B7-77EE396A419F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1A5304F6-AFFC-48E9-BBEB-23F586FAA04B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de-DE" dirty="0" smtClean="0"/>
            <a:t>Insurance </a:t>
          </a:r>
          <a:r>
            <a:rPr lang="de-DE" dirty="0" err="1" smtClean="0"/>
            <a:t>provider</a:t>
          </a:r>
          <a:endParaRPr lang="de-DE" dirty="0"/>
        </a:p>
      </dgm:t>
    </dgm:pt>
    <dgm:pt modelId="{41726749-E291-4C30-A77A-B6C0BBA48696}" type="parTrans" cxnId="{4F646A47-501C-430A-9AF8-CC5B09710E94}">
      <dgm:prSet/>
      <dgm:spPr/>
      <dgm:t>
        <a:bodyPr/>
        <a:lstStyle/>
        <a:p>
          <a:endParaRPr lang="de-DE"/>
        </a:p>
      </dgm:t>
    </dgm:pt>
    <dgm:pt modelId="{47B5AB26-21CF-4507-AD9C-D015AE2CC880}" type="sibTrans" cxnId="{4F646A47-501C-430A-9AF8-CC5B09710E94}">
      <dgm:prSet custT="1"/>
      <dgm:spPr/>
      <dgm:t>
        <a:bodyPr/>
        <a:lstStyle/>
        <a:p>
          <a:r>
            <a:rPr lang="de-DE" sz="12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Diagonsis-related</a:t>
          </a:r>
          <a:r>
            <a:rPr lang="de-DE" sz="1200" dirty="0" smtClean="0"/>
            <a:t> </a:t>
          </a:r>
          <a:r>
            <a:rPr lang="de-DE" sz="1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lump</a:t>
          </a:r>
          <a:r>
            <a:rPr lang="de-DE" sz="1200" dirty="0" smtClean="0"/>
            <a:t> </a:t>
          </a:r>
          <a:r>
            <a:rPr lang="de-DE" sz="12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sum</a:t>
          </a:r>
          <a:endParaRPr lang="de-DE" sz="1200" dirty="0"/>
        </a:p>
      </dgm:t>
    </dgm:pt>
    <dgm:pt modelId="{3C10B6A4-1893-4AC4-8ECB-2A1D824E0411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de-DE" dirty="0" smtClean="0"/>
            <a:t>Hospital</a:t>
          </a:r>
          <a:endParaRPr lang="de-DE" dirty="0"/>
        </a:p>
      </dgm:t>
    </dgm:pt>
    <dgm:pt modelId="{1B2C0231-9B6D-42EB-AF02-4C5819BFC2EA}" type="parTrans" cxnId="{AC2528C3-4ECD-4C39-AA2B-D586DF0D3348}">
      <dgm:prSet/>
      <dgm:spPr/>
      <dgm:t>
        <a:bodyPr/>
        <a:lstStyle/>
        <a:p>
          <a:endParaRPr lang="de-DE"/>
        </a:p>
      </dgm:t>
    </dgm:pt>
    <dgm:pt modelId="{8994AED4-7010-4AC8-9F13-F73A9301FBB6}" type="sibTrans" cxnId="{AC2528C3-4ECD-4C39-AA2B-D586DF0D3348}">
      <dgm:prSet/>
      <dgm:spPr/>
      <dgm:t>
        <a:bodyPr/>
        <a:lstStyle/>
        <a:p>
          <a:r>
            <a:rPr lang="de-DE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Treatment</a:t>
          </a:r>
          <a:endParaRPr lang="de-DE" dirty="0"/>
        </a:p>
      </dgm:t>
    </dgm:pt>
    <dgm:pt modelId="{0CA866AC-E523-4FEA-8BB0-C89E1293FC7C}">
      <dgm:prSet phldrT="[Text]"/>
      <dgm:spPr/>
      <dgm:t>
        <a:bodyPr/>
        <a:lstStyle/>
        <a:p>
          <a:r>
            <a:rPr lang="de-DE" dirty="0" err="1" smtClean="0"/>
            <a:t>Insured</a:t>
          </a:r>
          <a:r>
            <a:rPr lang="de-DE" dirty="0" smtClean="0"/>
            <a:t>  </a:t>
          </a:r>
          <a:r>
            <a:rPr lang="de-DE" dirty="0" err="1" smtClean="0"/>
            <a:t>patient</a:t>
          </a:r>
          <a:endParaRPr lang="de-DE" dirty="0"/>
        </a:p>
      </dgm:t>
    </dgm:pt>
    <dgm:pt modelId="{40CE22E9-A72A-48D6-B58A-F0E094A15040}" type="parTrans" cxnId="{793DCC7B-E32B-4E25-AE86-D493183B92E8}">
      <dgm:prSet/>
      <dgm:spPr/>
      <dgm:t>
        <a:bodyPr/>
        <a:lstStyle/>
        <a:p>
          <a:endParaRPr lang="de-DE"/>
        </a:p>
      </dgm:t>
    </dgm:pt>
    <dgm:pt modelId="{E46FBA54-4CD8-4686-9AA9-F8008A084DCD}" type="sibTrans" cxnId="{793DCC7B-E32B-4E25-AE86-D493183B92E8}">
      <dgm:prSet/>
      <dgm:spPr/>
      <dgm:t>
        <a:bodyPr/>
        <a:lstStyle/>
        <a:p>
          <a:endParaRPr lang="de-DE"/>
        </a:p>
      </dgm:t>
    </dgm:pt>
    <dgm:pt modelId="{9924C06B-5A38-4DFE-BD64-B9D07AEC9C60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de-DE" dirty="0" smtClean="0"/>
            <a:t>Central </a:t>
          </a:r>
          <a:r>
            <a:rPr lang="de-DE" dirty="0" err="1" smtClean="0"/>
            <a:t>fund</a:t>
          </a:r>
          <a:endParaRPr lang="de-DE" dirty="0"/>
        </a:p>
      </dgm:t>
    </dgm:pt>
    <dgm:pt modelId="{27F520B7-1A55-407E-885C-6DC2F3FA963C}" type="parTrans" cxnId="{624CEA03-90E0-4F91-9057-F3050DC35D11}">
      <dgm:prSet/>
      <dgm:spPr/>
      <dgm:t>
        <a:bodyPr/>
        <a:lstStyle/>
        <a:p>
          <a:endParaRPr lang="de-DE"/>
        </a:p>
      </dgm:t>
    </dgm:pt>
    <dgm:pt modelId="{0C8FD70E-8280-4AA4-9F75-1B1718DB1B5F}" type="sibTrans" cxnId="{624CEA03-90E0-4F91-9057-F3050DC35D11}">
      <dgm:prSet/>
      <dgm:spPr/>
      <dgm:t>
        <a:bodyPr/>
        <a:lstStyle/>
        <a:p>
          <a:endParaRPr lang="de-DE"/>
        </a:p>
      </dgm:t>
    </dgm:pt>
    <dgm:pt modelId="{2B45EFA0-F2FB-417C-82E3-1452343A01C1}" type="pres">
      <dgm:prSet presAssocID="{20077B6B-628E-444B-85B7-77EE396A419F}" presName="cycle" presStyleCnt="0">
        <dgm:presLayoutVars>
          <dgm:dir/>
          <dgm:resizeHandles val="exact"/>
        </dgm:presLayoutVars>
      </dgm:prSet>
      <dgm:spPr/>
    </dgm:pt>
    <dgm:pt modelId="{AE82E4A3-5EDE-4337-A1F5-3B673F48A604}" type="pres">
      <dgm:prSet presAssocID="{1A5304F6-AFFC-48E9-BBEB-23F586FAA04B}" presName="node" presStyleLbl="node1" presStyleIdx="0" presStyleCnt="4" custRadScaleRad="152042" custRadScaleInc="-107896">
        <dgm:presLayoutVars>
          <dgm:bulletEnabled val="1"/>
        </dgm:presLayoutVars>
      </dgm:prSet>
      <dgm:spPr/>
    </dgm:pt>
    <dgm:pt modelId="{97E494D0-A347-4419-B9E8-2569F61764CC}" type="pres">
      <dgm:prSet presAssocID="{47B5AB26-21CF-4507-AD9C-D015AE2CC880}" presName="sibTrans" presStyleLbl="sibTrans2D1" presStyleIdx="0" presStyleCnt="4" custScaleX="178271" custScaleY="133086" custLinFactNeighborX="14603" custLinFactNeighborY="-32813"/>
      <dgm:spPr/>
      <dgm:t>
        <a:bodyPr/>
        <a:lstStyle/>
        <a:p>
          <a:endParaRPr lang="de-DE"/>
        </a:p>
      </dgm:t>
    </dgm:pt>
    <dgm:pt modelId="{F70F574E-29E7-4095-BA47-A7E90EE816DF}" type="pres">
      <dgm:prSet presAssocID="{47B5AB26-21CF-4507-AD9C-D015AE2CC880}" presName="connectorText" presStyleLbl="sibTrans2D1" presStyleIdx="0" presStyleCnt="4"/>
      <dgm:spPr/>
      <dgm:t>
        <a:bodyPr/>
        <a:lstStyle/>
        <a:p>
          <a:endParaRPr lang="de-DE"/>
        </a:p>
      </dgm:t>
    </dgm:pt>
    <dgm:pt modelId="{A801B181-0B56-4E5F-A745-C0A2CF41DE17}" type="pres">
      <dgm:prSet presAssocID="{3C10B6A4-1893-4AC4-8ECB-2A1D824E0411}" presName="node" presStyleLbl="node1" presStyleIdx="1" presStyleCnt="4" custRadScaleRad="155505" custRadScaleInc="8879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C20875B-C42A-42E3-B20C-06BDED4232E9}" type="pres">
      <dgm:prSet presAssocID="{8994AED4-7010-4AC8-9F13-F73A9301FBB6}" presName="sibTrans" presStyleLbl="sibTrans2D1" presStyleIdx="1" presStyleCnt="4" custScaleX="126890" custScaleY="50388"/>
      <dgm:spPr>
        <a:prstGeom prst="rect">
          <a:avLst/>
        </a:prstGeom>
      </dgm:spPr>
      <dgm:t>
        <a:bodyPr/>
        <a:lstStyle/>
        <a:p>
          <a:endParaRPr lang="de-DE"/>
        </a:p>
      </dgm:t>
    </dgm:pt>
    <dgm:pt modelId="{E65E0F09-3F92-46DA-BC07-516531E8FDA3}" type="pres">
      <dgm:prSet presAssocID="{8994AED4-7010-4AC8-9F13-F73A9301FBB6}" presName="connectorText" presStyleLbl="sibTrans2D1" presStyleIdx="1" presStyleCnt="4"/>
      <dgm:spPr/>
      <dgm:t>
        <a:bodyPr/>
        <a:lstStyle/>
        <a:p>
          <a:endParaRPr lang="de-DE"/>
        </a:p>
      </dgm:t>
    </dgm:pt>
    <dgm:pt modelId="{0D8AB9CD-732A-4739-9995-5866D2CE25D6}" type="pres">
      <dgm:prSet presAssocID="{0CA866AC-E523-4FEA-8BB0-C89E1293FC7C}" presName="node" presStyleLbl="node1" presStyleIdx="2" presStyleCnt="4" custRadScaleRad="148396" custRadScaleInc="10584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63EB40E-8012-4E29-9B8D-1698B8CE35BC}" type="pres">
      <dgm:prSet presAssocID="{E46FBA54-4CD8-4686-9AA9-F8008A084DCD}" presName="sibTrans" presStyleLbl="sibTrans2D1" presStyleIdx="2" presStyleCnt="4"/>
      <dgm:spPr/>
    </dgm:pt>
    <dgm:pt modelId="{58CB93E6-3470-4E5C-840E-7A6EBC32537B}" type="pres">
      <dgm:prSet presAssocID="{E46FBA54-4CD8-4686-9AA9-F8008A084DCD}" presName="connectorText" presStyleLbl="sibTrans2D1" presStyleIdx="2" presStyleCnt="4"/>
      <dgm:spPr/>
    </dgm:pt>
    <dgm:pt modelId="{93468653-E9AA-44B1-8882-B0E23047D738}" type="pres">
      <dgm:prSet presAssocID="{9924C06B-5A38-4DFE-BD64-B9D07AEC9C60}" presName="node" presStyleLbl="node1" presStyleIdx="3" presStyleCnt="4" custScaleX="89853" custScaleY="73879" custRadScaleRad="110786" custRadScaleInc="-1407">
        <dgm:presLayoutVars>
          <dgm:bulletEnabled val="1"/>
        </dgm:presLayoutVars>
      </dgm:prSet>
      <dgm:spPr/>
    </dgm:pt>
    <dgm:pt modelId="{05B0C09E-1EAF-4A69-8C63-7FB52F9ACF37}" type="pres">
      <dgm:prSet presAssocID="{0C8FD70E-8280-4AA4-9F75-1B1718DB1B5F}" presName="sibTrans" presStyleLbl="sibTrans2D1" presStyleIdx="3" presStyleCnt="4"/>
      <dgm:spPr/>
    </dgm:pt>
    <dgm:pt modelId="{CF2E3479-E1D9-43B0-A6E3-58B143E028C1}" type="pres">
      <dgm:prSet presAssocID="{0C8FD70E-8280-4AA4-9F75-1B1718DB1B5F}" presName="connectorText" presStyleLbl="sibTrans2D1" presStyleIdx="3" presStyleCnt="4"/>
      <dgm:spPr/>
    </dgm:pt>
  </dgm:ptLst>
  <dgm:cxnLst>
    <dgm:cxn modelId="{624CEA03-90E0-4F91-9057-F3050DC35D11}" srcId="{20077B6B-628E-444B-85B7-77EE396A419F}" destId="{9924C06B-5A38-4DFE-BD64-B9D07AEC9C60}" srcOrd="3" destOrd="0" parTransId="{27F520B7-1A55-407E-885C-6DC2F3FA963C}" sibTransId="{0C8FD70E-8280-4AA4-9F75-1B1718DB1B5F}"/>
    <dgm:cxn modelId="{CC3CF0C5-7D88-4560-B95A-2ECA26E01058}" type="presOf" srcId="{9924C06B-5A38-4DFE-BD64-B9D07AEC9C60}" destId="{93468653-E9AA-44B1-8882-B0E23047D738}" srcOrd="0" destOrd="0" presId="urn:microsoft.com/office/officeart/2005/8/layout/cycle2"/>
    <dgm:cxn modelId="{380CE480-6271-49B1-AA34-BBBB00249E0A}" type="presOf" srcId="{8994AED4-7010-4AC8-9F13-F73A9301FBB6}" destId="{BC20875B-C42A-42E3-B20C-06BDED4232E9}" srcOrd="0" destOrd="0" presId="urn:microsoft.com/office/officeart/2005/8/layout/cycle2"/>
    <dgm:cxn modelId="{AC2528C3-4ECD-4C39-AA2B-D586DF0D3348}" srcId="{20077B6B-628E-444B-85B7-77EE396A419F}" destId="{3C10B6A4-1893-4AC4-8ECB-2A1D824E0411}" srcOrd="1" destOrd="0" parTransId="{1B2C0231-9B6D-42EB-AF02-4C5819BFC2EA}" sibTransId="{8994AED4-7010-4AC8-9F13-F73A9301FBB6}"/>
    <dgm:cxn modelId="{B2B78C76-9A3F-43BE-84AD-9C466C5DECB0}" type="presOf" srcId="{1A5304F6-AFFC-48E9-BBEB-23F586FAA04B}" destId="{AE82E4A3-5EDE-4337-A1F5-3B673F48A604}" srcOrd="0" destOrd="0" presId="urn:microsoft.com/office/officeart/2005/8/layout/cycle2"/>
    <dgm:cxn modelId="{ED3509A1-CBC0-4993-9619-6F21603A4F18}" type="presOf" srcId="{3C10B6A4-1893-4AC4-8ECB-2A1D824E0411}" destId="{A801B181-0B56-4E5F-A745-C0A2CF41DE17}" srcOrd="0" destOrd="0" presId="urn:microsoft.com/office/officeart/2005/8/layout/cycle2"/>
    <dgm:cxn modelId="{F52A1523-D2D6-41B4-BD5F-F853F7DFB374}" type="presOf" srcId="{47B5AB26-21CF-4507-AD9C-D015AE2CC880}" destId="{F70F574E-29E7-4095-BA47-A7E90EE816DF}" srcOrd="1" destOrd="0" presId="urn:microsoft.com/office/officeart/2005/8/layout/cycle2"/>
    <dgm:cxn modelId="{8CD58B7C-8E97-46BE-A13A-7E0CBB7D043C}" type="presOf" srcId="{0C8FD70E-8280-4AA4-9F75-1B1718DB1B5F}" destId="{CF2E3479-E1D9-43B0-A6E3-58B143E028C1}" srcOrd="1" destOrd="0" presId="urn:microsoft.com/office/officeart/2005/8/layout/cycle2"/>
    <dgm:cxn modelId="{482E003B-3B40-457E-86B9-D8589042E30A}" type="presOf" srcId="{0C8FD70E-8280-4AA4-9F75-1B1718DB1B5F}" destId="{05B0C09E-1EAF-4A69-8C63-7FB52F9ACF37}" srcOrd="0" destOrd="0" presId="urn:microsoft.com/office/officeart/2005/8/layout/cycle2"/>
    <dgm:cxn modelId="{4F646A47-501C-430A-9AF8-CC5B09710E94}" srcId="{20077B6B-628E-444B-85B7-77EE396A419F}" destId="{1A5304F6-AFFC-48E9-BBEB-23F586FAA04B}" srcOrd="0" destOrd="0" parTransId="{41726749-E291-4C30-A77A-B6C0BBA48696}" sibTransId="{47B5AB26-21CF-4507-AD9C-D015AE2CC880}"/>
    <dgm:cxn modelId="{E0EA1CF2-6316-4BE3-B84D-3E76DF3300C6}" type="presOf" srcId="{47B5AB26-21CF-4507-AD9C-D015AE2CC880}" destId="{97E494D0-A347-4419-B9E8-2569F61764CC}" srcOrd="0" destOrd="0" presId="urn:microsoft.com/office/officeart/2005/8/layout/cycle2"/>
    <dgm:cxn modelId="{F67EBDB8-9F3D-4BA7-84A1-E8B00EE60E83}" type="presOf" srcId="{0CA866AC-E523-4FEA-8BB0-C89E1293FC7C}" destId="{0D8AB9CD-732A-4739-9995-5866D2CE25D6}" srcOrd="0" destOrd="0" presId="urn:microsoft.com/office/officeart/2005/8/layout/cycle2"/>
    <dgm:cxn modelId="{793DCC7B-E32B-4E25-AE86-D493183B92E8}" srcId="{20077B6B-628E-444B-85B7-77EE396A419F}" destId="{0CA866AC-E523-4FEA-8BB0-C89E1293FC7C}" srcOrd="2" destOrd="0" parTransId="{40CE22E9-A72A-48D6-B58A-F0E094A15040}" sibTransId="{E46FBA54-4CD8-4686-9AA9-F8008A084DCD}"/>
    <dgm:cxn modelId="{C891E92F-799F-4E00-825D-15945E60B707}" type="presOf" srcId="{20077B6B-628E-444B-85B7-77EE396A419F}" destId="{2B45EFA0-F2FB-417C-82E3-1452343A01C1}" srcOrd="0" destOrd="0" presId="urn:microsoft.com/office/officeart/2005/8/layout/cycle2"/>
    <dgm:cxn modelId="{6F185DBD-374B-451A-9A7F-6B43919F0530}" type="presOf" srcId="{8994AED4-7010-4AC8-9F13-F73A9301FBB6}" destId="{E65E0F09-3F92-46DA-BC07-516531E8FDA3}" srcOrd="1" destOrd="0" presId="urn:microsoft.com/office/officeart/2005/8/layout/cycle2"/>
    <dgm:cxn modelId="{39401B73-7D3D-4864-AAD2-D871FDD40CBE}" type="presOf" srcId="{E46FBA54-4CD8-4686-9AA9-F8008A084DCD}" destId="{563EB40E-8012-4E29-9B8D-1698B8CE35BC}" srcOrd="0" destOrd="0" presId="urn:microsoft.com/office/officeart/2005/8/layout/cycle2"/>
    <dgm:cxn modelId="{1516AD20-263F-4CFE-9350-B6D21AA84A60}" type="presOf" srcId="{E46FBA54-4CD8-4686-9AA9-F8008A084DCD}" destId="{58CB93E6-3470-4E5C-840E-7A6EBC32537B}" srcOrd="1" destOrd="0" presId="urn:microsoft.com/office/officeart/2005/8/layout/cycle2"/>
    <dgm:cxn modelId="{FF90D408-BE95-4C08-BF6A-B9B1B919BFE9}" type="presParOf" srcId="{2B45EFA0-F2FB-417C-82E3-1452343A01C1}" destId="{AE82E4A3-5EDE-4337-A1F5-3B673F48A604}" srcOrd="0" destOrd="0" presId="urn:microsoft.com/office/officeart/2005/8/layout/cycle2"/>
    <dgm:cxn modelId="{2441CD25-AE5C-4D24-97F1-B583F71BF35E}" type="presParOf" srcId="{2B45EFA0-F2FB-417C-82E3-1452343A01C1}" destId="{97E494D0-A347-4419-B9E8-2569F61764CC}" srcOrd="1" destOrd="0" presId="urn:microsoft.com/office/officeart/2005/8/layout/cycle2"/>
    <dgm:cxn modelId="{9634F8B2-4C7F-4452-93A8-04614E674FAD}" type="presParOf" srcId="{97E494D0-A347-4419-B9E8-2569F61764CC}" destId="{F70F574E-29E7-4095-BA47-A7E90EE816DF}" srcOrd="0" destOrd="0" presId="urn:microsoft.com/office/officeart/2005/8/layout/cycle2"/>
    <dgm:cxn modelId="{30BF24A0-D1FD-41E7-BE95-3B7C9F7B98AC}" type="presParOf" srcId="{2B45EFA0-F2FB-417C-82E3-1452343A01C1}" destId="{A801B181-0B56-4E5F-A745-C0A2CF41DE17}" srcOrd="2" destOrd="0" presId="urn:microsoft.com/office/officeart/2005/8/layout/cycle2"/>
    <dgm:cxn modelId="{037535C2-50C3-43E8-8629-47A46B3C0DE6}" type="presParOf" srcId="{2B45EFA0-F2FB-417C-82E3-1452343A01C1}" destId="{BC20875B-C42A-42E3-B20C-06BDED4232E9}" srcOrd="3" destOrd="0" presId="urn:microsoft.com/office/officeart/2005/8/layout/cycle2"/>
    <dgm:cxn modelId="{6363C9F0-FC17-4434-A849-19F78CA7C7CE}" type="presParOf" srcId="{BC20875B-C42A-42E3-B20C-06BDED4232E9}" destId="{E65E0F09-3F92-46DA-BC07-516531E8FDA3}" srcOrd="0" destOrd="0" presId="urn:microsoft.com/office/officeart/2005/8/layout/cycle2"/>
    <dgm:cxn modelId="{083928C8-4185-44F5-B29D-CC0BCDBCBAF9}" type="presParOf" srcId="{2B45EFA0-F2FB-417C-82E3-1452343A01C1}" destId="{0D8AB9CD-732A-4739-9995-5866D2CE25D6}" srcOrd="4" destOrd="0" presId="urn:microsoft.com/office/officeart/2005/8/layout/cycle2"/>
    <dgm:cxn modelId="{F7D37DDD-6023-482D-86CC-0FD7306953B1}" type="presParOf" srcId="{2B45EFA0-F2FB-417C-82E3-1452343A01C1}" destId="{563EB40E-8012-4E29-9B8D-1698B8CE35BC}" srcOrd="5" destOrd="0" presId="urn:microsoft.com/office/officeart/2005/8/layout/cycle2"/>
    <dgm:cxn modelId="{6CC84817-A22E-4C2C-8F67-6466B2BFE3E8}" type="presParOf" srcId="{563EB40E-8012-4E29-9B8D-1698B8CE35BC}" destId="{58CB93E6-3470-4E5C-840E-7A6EBC32537B}" srcOrd="0" destOrd="0" presId="urn:microsoft.com/office/officeart/2005/8/layout/cycle2"/>
    <dgm:cxn modelId="{0EB2C005-A3E6-4D1A-9062-D75E631E79BB}" type="presParOf" srcId="{2B45EFA0-F2FB-417C-82E3-1452343A01C1}" destId="{93468653-E9AA-44B1-8882-B0E23047D738}" srcOrd="6" destOrd="0" presId="urn:microsoft.com/office/officeart/2005/8/layout/cycle2"/>
    <dgm:cxn modelId="{73C2CEB2-EB64-4303-9F71-5D9606080A07}" type="presParOf" srcId="{2B45EFA0-F2FB-417C-82E3-1452343A01C1}" destId="{05B0C09E-1EAF-4A69-8C63-7FB52F9ACF37}" srcOrd="7" destOrd="0" presId="urn:microsoft.com/office/officeart/2005/8/layout/cycle2"/>
    <dgm:cxn modelId="{7708A7CE-F338-4081-9057-C75A9D9BDF6C}" type="presParOf" srcId="{05B0C09E-1EAF-4A69-8C63-7FB52F9ACF37}" destId="{CF2E3479-E1D9-43B0-A6E3-58B143E028C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CEF4AA-463D-472B-B6D3-B329743FE7FF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9CB4E3C3-6F84-4C4A-AFDB-E3F75293C123}">
      <dgm:prSet phldrT="[Text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de-DE" dirty="0" smtClean="0"/>
            <a:t>Insurance</a:t>
          </a:r>
          <a:endParaRPr lang="de-DE" dirty="0"/>
        </a:p>
      </dgm:t>
    </dgm:pt>
    <dgm:pt modelId="{AABA1BFB-59BF-4EAB-A997-D978901A4CB4}" type="parTrans" cxnId="{1CC91099-7FCD-47C4-BAAD-887FFAD155B2}">
      <dgm:prSet/>
      <dgm:spPr/>
      <dgm:t>
        <a:bodyPr/>
        <a:lstStyle/>
        <a:p>
          <a:endParaRPr lang="de-DE"/>
        </a:p>
      </dgm:t>
    </dgm:pt>
    <dgm:pt modelId="{91981316-12AD-42CC-A5AA-6CAC2EC79A3A}" type="sibTrans" cxnId="{1CC91099-7FCD-47C4-BAAD-887FFAD155B2}">
      <dgm:prSet/>
      <dgm:spPr>
        <a:solidFill>
          <a:schemeClr val="bg1"/>
        </a:solidFill>
      </dgm:spPr>
      <dgm:t>
        <a:bodyPr/>
        <a:lstStyle/>
        <a:p>
          <a:endParaRPr lang="de-DE"/>
        </a:p>
      </dgm:t>
    </dgm:pt>
    <dgm:pt modelId="{4F259D6B-2045-4270-B305-38C0FE481381}">
      <dgm:prSet phldrT="[Text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de-DE" dirty="0" smtClean="0"/>
            <a:t>Service Provider</a:t>
          </a:r>
          <a:endParaRPr lang="de-DE" dirty="0"/>
        </a:p>
      </dgm:t>
    </dgm:pt>
    <dgm:pt modelId="{DD0C03EF-4417-46CE-8F2F-C17B0A791FD1}" type="parTrans" cxnId="{738F7743-FC7B-46F0-A3C7-A4DC02004DB7}">
      <dgm:prSet/>
      <dgm:spPr/>
      <dgm:t>
        <a:bodyPr/>
        <a:lstStyle/>
        <a:p>
          <a:endParaRPr lang="de-DE"/>
        </a:p>
      </dgm:t>
    </dgm:pt>
    <dgm:pt modelId="{DEDD22FF-C715-47EB-A818-431A27DE4E5F}" type="sibTrans" cxnId="{738F7743-FC7B-46F0-A3C7-A4DC02004DB7}">
      <dgm:prSet/>
      <dgm:spPr/>
      <dgm:t>
        <a:bodyPr/>
        <a:lstStyle/>
        <a:p>
          <a:r>
            <a:rPr lang="de-DE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Contract</a:t>
          </a:r>
          <a:endParaRPr lang="de-DE" dirty="0"/>
        </a:p>
      </dgm:t>
    </dgm:pt>
    <dgm:pt modelId="{FE3B65F9-D355-44C7-9021-4AA38B70F9C7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de-DE" dirty="0" smtClean="0"/>
            <a:t>Patient and </a:t>
          </a:r>
          <a:r>
            <a:rPr lang="de-DE" dirty="0" err="1" smtClean="0"/>
            <a:t>Insured</a:t>
          </a:r>
          <a:endParaRPr lang="de-DE" dirty="0"/>
        </a:p>
      </dgm:t>
    </dgm:pt>
    <dgm:pt modelId="{83D7E57D-9FCD-4AF5-B049-F420738C7D58}" type="parTrans" cxnId="{4958312B-6B9F-445F-93A6-70D066CD57A7}">
      <dgm:prSet/>
      <dgm:spPr/>
      <dgm:t>
        <a:bodyPr/>
        <a:lstStyle/>
        <a:p>
          <a:endParaRPr lang="de-DE"/>
        </a:p>
      </dgm:t>
    </dgm:pt>
    <dgm:pt modelId="{7BAE91E7-95A6-46FB-9796-A34D6830E2E3}" type="sibTrans" cxnId="{4958312B-6B9F-445F-93A6-70D066CD57A7}">
      <dgm:prSet/>
      <dgm:spPr/>
      <dgm:t>
        <a:bodyPr/>
        <a:lstStyle/>
        <a:p>
          <a:r>
            <a:rPr lang="de-DE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Reimbursement</a:t>
          </a:r>
          <a:endParaRPr lang="de-DE" dirty="0"/>
        </a:p>
      </dgm:t>
    </dgm:pt>
    <dgm:pt modelId="{33C1CE32-52D8-4392-842B-0A0074653909}" type="pres">
      <dgm:prSet presAssocID="{93CEF4AA-463D-472B-B6D3-B329743FE7FF}" presName="cycle" presStyleCnt="0">
        <dgm:presLayoutVars>
          <dgm:dir/>
          <dgm:resizeHandles val="exact"/>
        </dgm:presLayoutVars>
      </dgm:prSet>
      <dgm:spPr/>
    </dgm:pt>
    <dgm:pt modelId="{9BF4A22E-F51A-43C1-A092-A8EF8A924340}" type="pres">
      <dgm:prSet presAssocID="{9CB4E3C3-6F84-4C4A-AFDB-E3F75293C123}" presName="node" presStyleLbl="node1" presStyleIdx="0" presStyleCnt="3" custScaleX="88341" custScaleY="76322" custRadScaleRad="192255" custRadScaleInc="-8663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44107A5-9DBC-4617-A241-4C1798E1DACB}" type="pres">
      <dgm:prSet presAssocID="{91981316-12AD-42CC-A5AA-6CAC2EC79A3A}" presName="sibTrans" presStyleLbl="sibTrans2D1" presStyleIdx="0" presStyleCnt="3"/>
      <dgm:spPr/>
    </dgm:pt>
    <dgm:pt modelId="{321FC2FC-D58B-4945-9CBD-DC619713F3E4}" type="pres">
      <dgm:prSet presAssocID="{91981316-12AD-42CC-A5AA-6CAC2EC79A3A}" presName="connectorText" presStyleLbl="sibTrans2D1" presStyleIdx="0" presStyleCnt="3"/>
      <dgm:spPr/>
    </dgm:pt>
    <dgm:pt modelId="{140314EF-712E-461E-8DA9-6A844E1AD118}" type="pres">
      <dgm:prSet presAssocID="{4F259D6B-2045-4270-B305-38C0FE481381}" presName="node" presStyleLbl="node1" presStyleIdx="1" presStyleCnt="3" custScaleX="88303" custScaleY="83549" custRadScaleRad="147782" custRadScaleInc="-1373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40FCA10-32CC-4FC8-ABE0-BC0C5F497656}" type="pres">
      <dgm:prSet presAssocID="{DEDD22FF-C715-47EB-A818-431A27DE4E5F}" presName="sibTrans" presStyleLbl="sibTrans2D1" presStyleIdx="1" presStyleCnt="3" custScaleX="157804"/>
      <dgm:spPr>
        <a:prstGeom prst="leftRightArrow">
          <a:avLst/>
        </a:prstGeom>
      </dgm:spPr>
      <dgm:t>
        <a:bodyPr/>
        <a:lstStyle/>
        <a:p>
          <a:endParaRPr lang="de-DE"/>
        </a:p>
      </dgm:t>
    </dgm:pt>
    <dgm:pt modelId="{99B1EA04-786E-448C-9C55-FC577F5DFAE0}" type="pres">
      <dgm:prSet presAssocID="{DEDD22FF-C715-47EB-A818-431A27DE4E5F}" presName="connectorText" presStyleLbl="sibTrans2D1" presStyleIdx="1" presStyleCnt="3"/>
      <dgm:spPr>
        <a:prstGeom prst="leftRightArrow">
          <a:avLst/>
        </a:prstGeom>
      </dgm:spPr>
      <dgm:t>
        <a:bodyPr/>
        <a:lstStyle/>
        <a:p>
          <a:endParaRPr lang="de-DE"/>
        </a:p>
      </dgm:t>
    </dgm:pt>
    <dgm:pt modelId="{7EBCFAF6-CDAD-4EEF-92B3-B8831A67FA55}" type="pres">
      <dgm:prSet presAssocID="{FE3B65F9-D355-44C7-9021-4AA38B70F9C7}" presName="node" presStyleLbl="node1" presStyleIdx="2" presStyleCnt="3" custScaleX="84378" custScaleY="78525" custRadScaleRad="160048" custRadScaleInc="16460">
        <dgm:presLayoutVars>
          <dgm:bulletEnabled val="1"/>
        </dgm:presLayoutVars>
      </dgm:prSet>
      <dgm:spPr/>
    </dgm:pt>
    <dgm:pt modelId="{C13A69BD-CDAE-41D1-8758-F7EA4BA5F022}" type="pres">
      <dgm:prSet presAssocID="{7BAE91E7-95A6-46FB-9796-A34D6830E2E3}" presName="sibTrans" presStyleLbl="sibTrans2D1" presStyleIdx="2" presStyleCnt="3" custScaleX="182797"/>
      <dgm:spPr/>
      <dgm:t>
        <a:bodyPr/>
        <a:lstStyle/>
        <a:p>
          <a:endParaRPr lang="de-DE"/>
        </a:p>
      </dgm:t>
    </dgm:pt>
    <dgm:pt modelId="{BB51BEF3-78FE-4100-84F3-BE00D9F12157}" type="pres">
      <dgm:prSet presAssocID="{7BAE91E7-95A6-46FB-9796-A34D6830E2E3}" presName="connectorText" presStyleLbl="sibTrans2D1" presStyleIdx="2" presStyleCnt="3"/>
      <dgm:spPr/>
      <dgm:t>
        <a:bodyPr/>
        <a:lstStyle/>
        <a:p>
          <a:endParaRPr lang="de-DE"/>
        </a:p>
      </dgm:t>
    </dgm:pt>
  </dgm:ptLst>
  <dgm:cxnLst>
    <dgm:cxn modelId="{6820C81D-8F3B-4695-BDF8-DAA34ADDFBFD}" type="presOf" srcId="{91981316-12AD-42CC-A5AA-6CAC2EC79A3A}" destId="{F44107A5-9DBC-4617-A241-4C1798E1DACB}" srcOrd="0" destOrd="0" presId="urn:microsoft.com/office/officeart/2005/8/layout/cycle2"/>
    <dgm:cxn modelId="{F400E98B-EF6D-48BB-AB69-417B558B7FAB}" type="presOf" srcId="{7BAE91E7-95A6-46FB-9796-A34D6830E2E3}" destId="{BB51BEF3-78FE-4100-84F3-BE00D9F12157}" srcOrd="1" destOrd="0" presId="urn:microsoft.com/office/officeart/2005/8/layout/cycle2"/>
    <dgm:cxn modelId="{0D87A8CA-6116-445B-921E-F33A4B98B29A}" type="presOf" srcId="{DEDD22FF-C715-47EB-A818-431A27DE4E5F}" destId="{940FCA10-32CC-4FC8-ABE0-BC0C5F497656}" srcOrd="0" destOrd="0" presId="urn:microsoft.com/office/officeart/2005/8/layout/cycle2"/>
    <dgm:cxn modelId="{A2F48B53-3598-44F1-B340-CA62622841C0}" type="presOf" srcId="{93CEF4AA-463D-472B-B6D3-B329743FE7FF}" destId="{33C1CE32-52D8-4392-842B-0A0074653909}" srcOrd="0" destOrd="0" presId="urn:microsoft.com/office/officeart/2005/8/layout/cycle2"/>
    <dgm:cxn modelId="{C1602B2B-9373-43D5-8F37-DDDC729B6CDC}" type="presOf" srcId="{9CB4E3C3-6F84-4C4A-AFDB-E3F75293C123}" destId="{9BF4A22E-F51A-43C1-A092-A8EF8A924340}" srcOrd="0" destOrd="0" presId="urn:microsoft.com/office/officeart/2005/8/layout/cycle2"/>
    <dgm:cxn modelId="{40689E46-E44D-428C-8EA9-C1398898CD59}" type="presOf" srcId="{7BAE91E7-95A6-46FB-9796-A34D6830E2E3}" destId="{C13A69BD-CDAE-41D1-8758-F7EA4BA5F022}" srcOrd="0" destOrd="0" presId="urn:microsoft.com/office/officeart/2005/8/layout/cycle2"/>
    <dgm:cxn modelId="{DB7AEABD-9D6F-4297-8075-C095A7A2E73D}" type="presOf" srcId="{4F259D6B-2045-4270-B305-38C0FE481381}" destId="{140314EF-712E-461E-8DA9-6A844E1AD118}" srcOrd="0" destOrd="0" presId="urn:microsoft.com/office/officeart/2005/8/layout/cycle2"/>
    <dgm:cxn modelId="{9356D5EB-EF20-44B5-B43E-55975827D7EC}" type="presOf" srcId="{FE3B65F9-D355-44C7-9021-4AA38B70F9C7}" destId="{7EBCFAF6-CDAD-4EEF-92B3-B8831A67FA55}" srcOrd="0" destOrd="0" presId="urn:microsoft.com/office/officeart/2005/8/layout/cycle2"/>
    <dgm:cxn modelId="{1CC91099-7FCD-47C4-BAAD-887FFAD155B2}" srcId="{93CEF4AA-463D-472B-B6D3-B329743FE7FF}" destId="{9CB4E3C3-6F84-4C4A-AFDB-E3F75293C123}" srcOrd="0" destOrd="0" parTransId="{AABA1BFB-59BF-4EAB-A997-D978901A4CB4}" sibTransId="{91981316-12AD-42CC-A5AA-6CAC2EC79A3A}"/>
    <dgm:cxn modelId="{4958312B-6B9F-445F-93A6-70D066CD57A7}" srcId="{93CEF4AA-463D-472B-B6D3-B329743FE7FF}" destId="{FE3B65F9-D355-44C7-9021-4AA38B70F9C7}" srcOrd="2" destOrd="0" parTransId="{83D7E57D-9FCD-4AF5-B049-F420738C7D58}" sibTransId="{7BAE91E7-95A6-46FB-9796-A34D6830E2E3}"/>
    <dgm:cxn modelId="{AF80265E-7319-46D6-B280-EEFF1C655C24}" type="presOf" srcId="{DEDD22FF-C715-47EB-A818-431A27DE4E5F}" destId="{99B1EA04-786E-448C-9C55-FC577F5DFAE0}" srcOrd="1" destOrd="0" presId="urn:microsoft.com/office/officeart/2005/8/layout/cycle2"/>
    <dgm:cxn modelId="{1B416269-5B52-431F-ACA9-D02C22E8DC08}" type="presOf" srcId="{91981316-12AD-42CC-A5AA-6CAC2EC79A3A}" destId="{321FC2FC-D58B-4945-9CBD-DC619713F3E4}" srcOrd="1" destOrd="0" presId="urn:microsoft.com/office/officeart/2005/8/layout/cycle2"/>
    <dgm:cxn modelId="{738F7743-FC7B-46F0-A3C7-A4DC02004DB7}" srcId="{93CEF4AA-463D-472B-B6D3-B329743FE7FF}" destId="{4F259D6B-2045-4270-B305-38C0FE481381}" srcOrd="1" destOrd="0" parTransId="{DD0C03EF-4417-46CE-8F2F-C17B0A791FD1}" sibTransId="{DEDD22FF-C715-47EB-A818-431A27DE4E5F}"/>
    <dgm:cxn modelId="{3F2B74CE-A6A0-4FEB-B565-5A4C5C36E0E0}" type="presParOf" srcId="{33C1CE32-52D8-4392-842B-0A0074653909}" destId="{9BF4A22E-F51A-43C1-A092-A8EF8A924340}" srcOrd="0" destOrd="0" presId="urn:microsoft.com/office/officeart/2005/8/layout/cycle2"/>
    <dgm:cxn modelId="{73B2B805-1839-4B13-8134-836272BD2EEE}" type="presParOf" srcId="{33C1CE32-52D8-4392-842B-0A0074653909}" destId="{F44107A5-9DBC-4617-A241-4C1798E1DACB}" srcOrd="1" destOrd="0" presId="urn:microsoft.com/office/officeart/2005/8/layout/cycle2"/>
    <dgm:cxn modelId="{0335BFAB-4F21-4CFA-B098-AF294DC5DB7D}" type="presParOf" srcId="{F44107A5-9DBC-4617-A241-4C1798E1DACB}" destId="{321FC2FC-D58B-4945-9CBD-DC619713F3E4}" srcOrd="0" destOrd="0" presId="urn:microsoft.com/office/officeart/2005/8/layout/cycle2"/>
    <dgm:cxn modelId="{35B63003-15EE-4A75-89B1-7B5581E60A66}" type="presParOf" srcId="{33C1CE32-52D8-4392-842B-0A0074653909}" destId="{140314EF-712E-461E-8DA9-6A844E1AD118}" srcOrd="2" destOrd="0" presId="urn:microsoft.com/office/officeart/2005/8/layout/cycle2"/>
    <dgm:cxn modelId="{8771361F-970C-4D35-9C74-F03832C91492}" type="presParOf" srcId="{33C1CE32-52D8-4392-842B-0A0074653909}" destId="{940FCA10-32CC-4FC8-ABE0-BC0C5F497656}" srcOrd="3" destOrd="0" presId="urn:microsoft.com/office/officeart/2005/8/layout/cycle2"/>
    <dgm:cxn modelId="{6474FD86-0858-490A-AACC-474CA8538B39}" type="presParOf" srcId="{940FCA10-32CC-4FC8-ABE0-BC0C5F497656}" destId="{99B1EA04-786E-448C-9C55-FC577F5DFAE0}" srcOrd="0" destOrd="0" presId="urn:microsoft.com/office/officeart/2005/8/layout/cycle2"/>
    <dgm:cxn modelId="{DFD90E73-0E31-40EB-AC8F-449F77E45125}" type="presParOf" srcId="{33C1CE32-52D8-4392-842B-0A0074653909}" destId="{7EBCFAF6-CDAD-4EEF-92B3-B8831A67FA55}" srcOrd="4" destOrd="0" presId="urn:microsoft.com/office/officeart/2005/8/layout/cycle2"/>
    <dgm:cxn modelId="{08BECE9E-D0B1-49FC-9663-20EEA63AAA93}" type="presParOf" srcId="{33C1CE32-52D8-4392-842B-0A0074653909}" destId="{C13A69BD-CDAE-41D1-8758-F7EA4BA5F022}" srcOrd="5" destOrd="0" presId="urn:microsoft.com/office/officeart/2005/8/layout/cycle2"/>
    <dgm:cxn modelId="{3663E11A-217D-4CDF-BCEB-491082FA3314}" type="presParOf" srcId="{C13A69BD-CDAE-41D1-8758-F7EA4BA5F022}" destId="{BB51BEF3-78FE-4100-84F3-BE00D9F1215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82E4A3-5EDE-4337-A1F5-3B673F48A604}">
      <dsp:nvSpPr>
        <dsp:cNvPr id="0" name=""/>
        <dsp:cNvSpPr/>
      </dsp:nvSpPr>
      <dsp:spPr>
        <a:xfrm>
          <a:off x="263417" y="0"/>
          <a:ext cx="1407156" cy="1407156"/>
        </a:xfrm>
        <a:prstGeom prst="ellipse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Insurance </a:t>
          </a:r>
          <a:r>
            <a:rPr lang="de-DE" sz="1700" kern="1200" dirty="0" err="1" smtClean="0"/>
            <a:t>provider</a:t>
          </a:r>
          <a:endParaRPr lang="de-DE" sz="1700" kern="1200" dirty="0"/>
        </a:p>
      </dsp:txBody>
      <dsp:txXfrm>
        <a:off x="469490" y="206073"/>
        <a:ext cx="995010" cy="995010"/>
      </dsp:txXfrm>
    </dsp:sp>
    <dsp:sp modelId="{97E494D0-A347-4419-B9E8-2569F61764CC}">
      <dsp:nvSpPr>
        <dsp:cNvPr id="0" name=""/>
        <dsp:cNvSpPr/>
      </dsp:nvSpPr>
      <dsp:spPr>
        <a:xfrm rot="2436677">
          <a:off x="1415817" y="1693025"/>
          <a:ext cx="3002810" cy="6320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Diagonsis-related</a:t>
          </a:r>
          <a:r>
            <a:rPr lang="de-DE" sz="1200" kern="1200" dirty="0" smtClean="0"/>
            <a:t> </a:t>
          </a:r>
          <a:r>
            <a:rPr lang="de-DE" sz="12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lump</a:t>
          </a:r>
          <a:r>
            <a:rPr lang="de-DE" sz="1200" kern="1200" dirty="0" smtClean="0"/>
            <a:t> </a:t>
          </a:r>
          <a:r>
            <a:rPr lang="de-DE" sz="12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sum</a:t>
          </a:r>
          <a:endParaRPr lang="de-DE" sz="1200" kern="1200" dirty="0"/>
        </a:p>
      </dsp:txBody>
      <dsp:txXfrm>
        <a:off x="1438652" y="1757722"/>
        <a:ext cx="2813197" cy="379227"/>
      </dsp:txXfrm>
    </dsp:sp>
    <dsp:sp modelId="{A801B181-0B56-4E5F-A745-C0A2CF41DE17}">
      <dsp:nvSpPr>
        <dsp:cNvPr id="0" name=""/>
        <dsp:cNvSpPr/>
      </dsp:nvSpPr>
      <dsp:spPr>
        <a:xfrm>
          <a:off x="3744304" y="2984670"/>
          <a:ext cx="1407156" cy="1407156"/>
        </a:xfrm>
        <a:prstGeom prst="ellipse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Hospital</a:t>
          </a:r>
          <a:endParaRPr lang="de-DE" sz="1700" kern="1200" dirty="0"/>
        </a:p>
      </dsp:txBody>
      <dsp:txXfrm>
        <a:off x="3950377" y="3190743"/>
        <a:ext cx="995010" cy="995010"/>
      </dsp:txXfrm>
    </dsp:sp>
    <dsp:sp modelId="{BC20875B-C42A-42E3-B20C-06BDED4232E9}">
      <dsp:nvSpPr>
        <dsp:cNvPr id="0" name=""/>
        <dsp:cNvSpPr/>
      </dsp:nvSpPr>
      <dsp:spPr>
        <a:xfrm rot="10797952">
          <a:off x="2094298" y="3569597"/>
          <a:ext cx="1351166" cy="23930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Treatment</a:t>
          </a:r>
          <a:endParaRPr lang="de-DE" sz="1000" kern="1200" dirty="0"/>
        </a:p>
      </dsp:txBody>
      <dsp:txXfrm rot="10800000">
        <a:off x="2166088" y="3617436"/>
        <a:ext cx="1279376" cy="143580"/>
      </dsp:txXfrm>
    </dsp:sp>
    <dsp:sp modelId="{0D8AB9CD-732A-4739-9995-5866D2CE25D6}">
      <dsp:nvSpPr>
        <dsp:cNvPr id="0" name=""/>
        <dsp:cNvSpPr/>
      </dsp:nvSpPr>
      <dsp:spPr>
        <a:xfrm>
          <a:off x="328029" y="2986704"/>
          <a:ext cx="1407156" cy="14071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err="1" smtClean="0"/>
            <a:t>Insured</a:t>
          </a:r>
          <a:r>
            <a:rPr lang="de-DE" sz="1700" kern="1200" dirty="0" smtClean="0"/>
            <a:t>  </a:t>
          </a:r>
          <a:r>
            <a:rPr lang="de-DE" sz="1700" kern="1200" dirty="0" err="1" smtClean="0"/>
            <a:t>patient</a:t>
          </a:r>
          <a:endParaRPr lang="de-DE" sz="1700" kern="1200" dirty="0"/>
        </a:p>
      </dsp:txBody>
      <dsp:txXfrm>
        <a:off x="534102" y="3192777"/>
        <a:ext cx="995010" cy="995010"/>
      </dsp:txXfrm>
    </dsp:sp>
    <dsp:sp modelId="{563EB40E-8012-4E29-9B8D-1698B8CE35BC}">
      <dsp:nvSpPr>
        <dsp:cNvPr id="0" name=""/>
        <dsp:cNvSpPr/>
      </dsp:nvSpPr>
      <dsp:spPr>
        <a:xfrm rot="16160292">
          <a:off x="955454" y="2627379"/>
          <a:ext cx="133235" cy="4749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000" kern="1200"/>
        </a:p>
      </dsp:txBody>
      <dsp:txXfrm rot="10800000">
        <a:off x="975670" y="2742346"/>
        <a:ext cx="93265" cy="284949"/>
      </dsp:txXfrm>
    </dsp:sp>
    <dsp:sp modelId="{93468653-E9AA-44B1-8882-B0E23047D738}">
      <dsp:nvSpPr>
        <dsp:cNvPr id="0" name=""/>
        <dsp:cNvSpPr/>
      </dsp:nvSpPr>
      <dsp:spPr>
        <a:xfrm>
          <a:off x="382387" y="1695810"/>
          <a:ext cx="1264372" cy="1039592"/>
        </a:xfrm>
        <a:prstGeom prst="ellipse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Central </a:t>
          </a:r>
          <a:r>
            <a:rPr lang="de-DE" sz="1700" kern="1200" dirty="0" err="1" smtClean="0"/>
            <a:t>fund</a:t>
          </a:r>
          <a:endParaRPr lang="de-DE" sz="1700" kern="1200" dirty="0"/>
        </a:p>
      </dsp:txBody>
      <dsp:txXfrm>
        <a:off x="567550" y="1848055"/>
        <a:ext cx="894046" cy="735102"/>
      </dsp:txXfrm>
    </dsp:sp>
    <dsp:sp modelId="{05B0C09E-1EAF-4A69-8C63-7FB52F9ACF37}">
      <dsp:nvSpPr>
        <dsp:cNvPr id="0" name=""/>
        <dsp:cNvSpPr/>
      </dsp:nvSpPr>
      <dsp:spPr>
        <a:xfrm rot="16091862">
          <a:off x="917139" y="1318276"/>
          <a:ext cx="153339" cy="4749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000" kern="1200"/>
        </a:p>
      </dsp:txBody>
      <dsp:txXfrm rot="10800000">
        <a:off x="940863" y="1436249"/>
        <a:ext cx="107337" cy="2849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F4A22E-F51A-43C1-A092-A8EF8A924340}">
      <dsp:nvSpPr>
        <dsp:cNvPr id="0" name=""/>
        <dsp:cNvSpPr/>
      </dsp:nvSpPr>
      <dsp:spPr>
        <a:xfrm>
          <a:off x="0" y="400"/>
          <a:ext cx="1596121" cy="1378965"/>
        </a:xfrm>
        <a:prstGeom prst="ellipse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 smtClean="0"/>
            <a:t>Insurance</a:t>
          </a:r>
          <a:endParaRPr lang="de-DE" sz="1900" kern="1200" dirty="0"/>
        </a:p>
      </dsp:txBody>
      <dsp:txXfrm>
        <a:off x="233747" y="202345"/>
        <a:ext cx="1128627" cy="975075"/>
      </dsp:txXfrm>
    </dsp:sp>
    <dsp:sp modelId="{F44107A5-9DBC-4617-A241-4C1798E1DACB}">
      <dsp:nvSpPr>
        <dsp:cNvPr id="0" name=""/>
        <dsp:cNvSpPr/>
      </dsp:nvSpPr>
      <dsp:spPr>
        <a:xfrm rot="1880743">
          <a:off x="1996874" y="1706443"/>
          <a:ext cx="1941385" cy="609786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200" kern="1200"/>
        </a:p>
      </dsp:txBody>
      <dsp:txXfrm>
        <a:off x="2010224" y="1780818"/>
        <a:ext cx="1758449" cy="365872"/>
      </dsp:txXfrm>
    </dsp:sp>
    <dsp:sp modelId="{140314EF-712E-461E-8DA9-6A844E1AD118}">
      <dsp:nvSpPr>
        <dsp:cNvPr id="0" name=""/>
        <dsp:cNvSpPr/>
      </dsp:nvSpPr>
      <dsp:spPr>
        <a:xfrm>
          <a:off x="4451699" y="2646447"/>
          <a:ext cx="1595435" cy="1509541"/>
        </a:xfrm>
        <a:prstGeom prst="ellipse">
          <a:avLst/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 smtClean="0"/>
            <a:t>Service Provider</a:t>
          </a:r>
          <a:endParaRPr lang="de-DE" sz="1900" kern="1200" dirty="0"/>
        </a:p>
      </dsp:txBody>
      <dsp:txXfrm>
        <a:off x="4685345" y="2867514"/>
        <a:ext cx="1128143" cy="1067407"/>
      </dsp:txXfrm>
    </dsp:sp>
    <dsp:sp modelId="{940FCA10-32CC-4FC8-ABE0-BC0C5F497656}">
      <dsp:nvSpPr>
        <dsp:cNvPr id="0" name=""/>
        <dsp:cNvSpPr/>
      </dsp:nvSpPr>
      <dsp:spPr>
        <a:xfrm rot="10796604">
          <a:off x="1807926" y="3098516"/>
          <a:ext cx="2448182" cy="609786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Contract</a:t>
          </a:r>
          <a:endParaRPr lang="de-DE" sz="1200" kern="1200" dirty="0"/>
        </a:p>
      </dsp:txBody>
      <dsp:txXfrm rot="10800000">
        <a:off x="1960372" y="3250962"/>
        <a:ext cx="2143289" cy="304893"/>
      </dsp:txXfrm>
    </dsp:sp>
    <dsp:sp modelId="{7EBCFAF6-CDAD-4EEF-92B3-B8831A67FA55}">
      <dsp:nvSpPr>
        <dsp:cNvPr id="0" name=""/>
        <dsp:cNvSpPr/>
      </dsp:nvSpPr>
      <dsp:spPr>
        <a:xfrm>
          <a:off x="0" y="2696267"/>
          <a:ext cx="1524519" cy="1418768"/>
        </a:xfrm>
        <a:prstGeom prst="ellipse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 smtClean="0"/>
            <a:t>Patient and </a:t>
          </a:r>
          <a:r>
            <a:rPr lang="de-DE" sz="1900" kern="1200" dirty="0" err="1" smtClean="0"/>
            <a:t>Insured</a:t>
          </a:r>
          <a:endParaRPr lang="de-DE" sz="1900" kern="1200" dirty="0"/>
        </a:p>
      </dsp:txBody>
      <dsp:txXfrm>
        <a:off x="223261" y="2904041"/>
        <a:ext cx="1077997" cy="1003220"/>
      </dsp:txXfrm>
    </dsp:sp>
    <dsp:sp modelId="{C13A69BD-CDAE-41D1-8758-F7EA4BA5F022}">
      <dsp:nvSpPr>
        <dsp:cNvPr id="0" name=""/>
        <dsp:cNvSpPr/>
      </dsp:nvSpPr>
      <dsp:spPr>
        <a:xfrm rot="16245316">
          <a:off x="142005" y="1752683"/>
          <a:ext cx="1276050" cy="6097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Reimbursement</a:t>
          </a:r>
          <a:endParaRPr lang="de-DE" sz="1200" kern="1200" dirty="0"/>
        </a:p>
      </dsp:txBody>
      <dsp:txXfrm>
        <a:off x="232267" y="1966100"/>
        <a:ext cx="1093114" cy="3658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29838" cy="49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1" tIns="45957" rIns="91911" bIns="45957" numCol="1" anchor="t" anchorCtr="0" compatLnSpc="1">
            <a:prstTxWarp prst="textNoShape">
              <a:avLst/>
            </a:prstTxWarp>
          </a:bodyPr>
          <a:lstStyle>
            <a:lvl1pPr defTabSz="918352">
              <a:defRPr sz="12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1325" y="1"/>
            <a:ext cx="2929838" cy="49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1" tIns="45957" rIns="91911" bIns="45957" numCol="1" anchor="t" anchorCtr="0" compatLnSpc="1">
            <a:prstTxWarp prst="textNoShape">
              <a:avLst/>
            </a:prstTxWarp>
          </a:bodyPr>
          <a:lstStyle>
            <a:lvl1pPr algn="r" defTabSz="918352">
              <a:defRPr sz="12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3922"/>
            <a:ext cx="2929838" cy="49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1" tIns="45957" rIns="91911" bIns="45957" numCol="1" anchor="b" anchorCtr="0" compatLnSpc="1">
            <a:prstTxWarp prst="textNoShape">
              <a:avLst/>
            </a:prstTxWarp>
          </a:bodyPr>
          <a:lstStyle>
            <a:lvl1pPr defTabSz="918352">
              <a:defRPr sz="12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1325" y="9443922"/>
            <a:ext cx="2929838" cy="49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1" tIns="45957" rIns="91911" bIns="45957" numCol="1" anchor="b" anchorCtr="0" compatLnSpc="1">
            <a:prstTxWarp prst="textNoShape">
              <a:avLst/>
            </a:prstTxWarp>
          </a:bodyPr>
          <a:lstStyle>
            <a:lvl1pPr algn="r" defTabSz="918352">
              <a:defRPr sz="12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fld id="{918EEB5E-E8C5-4E08-AEE5-F39645EB722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07622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184" cy="490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11" tIns="45203" rIns="90411" bIns="45203" numCol="1" anchor="t" anchorCtr="0" compatLnSpc="1">
            <a:prstTxWarp prst="textNoShape">
              <a:avLst/>
            </a:prstTxWarp>
          </a:bodyPr>
          <a:lstStyle>
            <a:lvl1pPr defTabSz="902380">
              <a:defRPr sz="12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6022" y="0"/>
            <a:ext cx="2948618" cy="490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11" tIns="45203" rIns="90411" bIns="45203" numCol="1" anchor="t" anchorCtr="0" compatLnSpc="1">
            <a:prstTxWarp prst="textNoShape">
              <a:avLst/>
            </a:prstTxWarp>
          </a:bodyPr>
          <a:lstStyle>
            <a:lvl1pPr algn="r" defTabSz="902380">
              <a:defRPr sz="12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5663" y="735013"/>
            <a:ext cx="5002212" cy="3752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4273" y="4733367"/>
            <a:ext cx="4942535" cy="448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11" tIns="45203" rIns="90411" bIns="452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Click to edit Master text styles</a:t>
            </a:r>
          </a:p>
          <a:p>
            <a:pPr lvl="1"/>
            <a:r>
              <a:rPr lang="de-DE" noProof="0"/>
              <a:t>Second level</a:t>
            </a:r>
          </a:p>
          <a:p>
            <a:pPr lvl="2"/>
            <a:r>
              <a:rPr lang="de-DE" noProof="0"/>
              <a:t>Third level</a:t>
            </a:r>
          </a:p>
          <a:p>
            <a:pPr lvl="3"/>
            <a:r>
              <a:rPr lang="de-DE" noProof="0"/>
              <a:t>Fourth level</a:t>
            </a:r>
          </a:p>
          <a:p>
            <a:pPr lvl="4"/>
            <a:r>
              <a:rPr lang="de-DE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732"/>
            <a:ext cx="2950184" cy="490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11" tIns="45203" rIns="90411" bIns="45203" numCol="1" anchor="b" anchorCtr="0" compatLnSpc="1">
            <a:prstTxWarp prst="textNoShape">
              <a:avLst/>
            </a:prstTxWarp>
          </a:bodyPr>
          <a:lstStyle>
            <a:lvl1pPr defTabSz="902380">
              <a:defRPr sz="12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6022" y="9466732"/>
            <a:ext cx="2948618" cy="490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11" tIns="45203" rIns="90411" bIns="45203" numCol="1" anchor="b" anchorCtr="0" compatLnSpc="1">
            <a:prstTxWarp prst="textNoShape">
              <a:avLst/>
            </a:prstTxWarp>
          </a:bodyPr>
          <a:lstStyle>
            <a:lvl1pPr algn="r" defTabSz="902380">
              <a:defRPr sz="12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fld id="{80F7B0BA-1096-4725-8F30-30EE531DC54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35218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11" descr="kopf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35100"/>
            <a:ext cx="3514725" cy="542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4"/>
          <p:cNvGrpSpPr>
            <a:grpSpLocks noChangeAspect="1"/>
          </p:cNvGrpSpPr>
          <p:nvPr userDrawn="1"/>
        </p:nvGrpSpPr>
        <p:grpSpPr bwMode="auto">
          <a:xfrm rot="5400000">
            <a:off x="-2085181" y="3796507"/>
            <a:ext cx="4495800" cy="322262"/>
            <a:chOff x="101" y="1961"/>
            <a:chExt cx="5558" cy="398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101" y="1961"/>
              <a:ext cx="5558" cy="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auto">
            <a:xfrm>
              <a:off x="101" y="2065"/>
              <a:ext cx="377" cy="21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108" y="164"/>
                </a:cxn>
                <a:cxn ang="0">
                  <a:pos x="154" y="0"/>
                </a:cxn>
                <a:cxn ang="0">
                  <a:pos x="224" y="0"/>
                </a:cxn>
                <a:cxn ang="0">
                  <a:pos x="270" y="164"/>
                </a:cxn>
                <a:cxn ang="0">
                  <a:pos x="314" y="0"/>
                </a:cxn>
                <a:cxn ang="0">
                  <a:pos x="376" y="0"/>
                </a:cxn>
                <a:cxn ang="0">
                  <a:pos x="302" y="218"/>
                </a:cxn>
                <a:cxn ang="0">
                  <a:pos x="232" y="218"/>
                </a:cxn>
                <a:cxn ang="0">
                  <a:pos x="188" y="56"/>
                </a:cxn>
                <a:cxn ang="0">
                  <a:pos x="142" y="218"/>
                </a:cxn>
                <a:cxn ang="0">
                  <a:pos x="72" y="218"/>
                </a:cxn>
                <a:cxn ang="0">
                  <a:pos x="0" y="0"/>
                </a:cxn>
                <a:cxn ang="0">
                  <a:pos x="68" y="0"/>
                </a:cxn>
              </a:cxnLst>
              <a:rect l="0" t="0" r="r" b="b"/>
              <a:pathLst>
                <a:path w="376" h="218">
                  <a:moveTo>
                    <a:pt x="68" y="0"/>
                  </a:moveTo>
                  <a:lnTo>
                    <a:pt x="108" y="164"/>
                  </a:lnTo>
                  <a:lnTo>
                    <a:pt x="154" y="0"/>
                  </a:lnTo>
                  <a:lnTo>
                    <a:pt x="224" y="0"/>
                  </a:lnTo>
                  <a:lnTo>
                    <a:pt x="270" y="164"/>
                  </a:lnTo>
                  <a:lnTo>
                    <a:pt x="314" y="0"/>
                  </a:lnTo>
                  <a:lnTo>
                    <a:pt x="376" y="0"/>
                  </a:lnTo>
                  <a:lnTo>
                    <a:pt x="302" y="218"/>
                  </a:lnTo>
                  <a:lnTo>
                    <a:pt x="232" y="218"/>
                  </a:lnTo>
                  <a:lnTo>
                    <a:pt x="188" y="56"/>
                  </a:lnTo>
                  <a:lnTo>
                    <a:pt x="142" y="218"/>
                  </a:lnTo>
                  <a:lnTo>
                    <a:pt x="72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auto">
            <a:xfrm>
              <a:off x="472" y="2065"/>
              <a:ext cx="375" cy="21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108" y="164"/>
                </a:cxn>
                <a:cxn ang="0">
                  <a:pos x="154" y="0"/>
                </a:cxn>
                <a:cxn ang="0">
                  <a:pos x="224" y="0"/>
                </a:cxn>
                <a:cxn ang="0">
                  <a:pos x="270" y="164"/>
                </a:cxn>
                <a:cxn ang="0">
                  <a:pos x="314" y="0"/>
                </a:cxn>
                <a:cxn ang="0">
                  <a:pos x="376" y="0"/>
                </a:cxn>
                <a:cxn ang="0">
                  <a:pos x="302" y="218"/>
                </a:cxn>
                <a:cxn ang="0">
                  <a:pos x="232" y="218"/>
                </a:cxn>
                <a:cxn ang="0">
                  <a:pos x="188" y="56"/>
                </a:cxn>
                <a:cxn ang="0">
                  <a:pos x="142" y="218"/>
                </a:cxn>
                <a:cxn ang="0">
                  <a:pos x="72" y="218"/>
                </a:cxn>
                <a:cxn ang="0">
                  <a:pos x="0" y="0"/>
                </a:cxn>
                <a:cxn ang="0">
                  <a:pos x="68" y="0"/>
                </a:cxn>
              </a:cxnLst>
              <a:rect l="0" t="0" r="r" b="b"/>
              <a:pathLst>
                <a:path w="376" h="218">
                  <a:moveTo>
                    <a:pt x="68" y="0"/>
                  </a:moveTo>
                  <a:lnTo>
                    <a:pt x="108" y="164"/>
                  </a:lnTo>
                  <a:lnTo>
                    <a:pt x="154" y="0"/>
                  </a:lnTo>
                  <a:lnTo>
                    <a:pt x="224" y="0"/>
                  </a:lnTo>
                  <a:lnTo>
                    <a:pt x="270" y="164"/>
                  </a:lnTo>
                  <a:lnTo>
                    <a:pt x="314" y="0"/>
                  </a:lnTo>
                  <a:lnTo>
                    <a:pt x="376" y="0"/>
                  </a:lnTo>
                  <a:lnTo>
                    <a:pt x="302" y="218"/>
                  </a:lnTo>
                  <a:lnTo>
                    <a:pt x="232" y="218"/>
                  </a:lnTo>
                  <a:lnTo>
                    <a:pt x="188" y="56"/>
                  </a:lnTo>
                  <a:lnTo>
                    <a:pt x="142" y="218"/>
                  </a:lnTo>
                  <a:lnTo>
                    <a:pt x="72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auto">
            <a:xfrm>
              <a:off x="841" y="2065"/>
              <a:ext cx="377" cy="21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108" y="164"/>
                </a:cxn>
                <a:cxn ang="0">
                  <a:pos x="154" y="0"/>
                </a:cxn>
                <a:cxn ang="0">
                  <a:pos x="224" y="0"/>
                </a:cxn>
                <a:cxn ang="0">
                  <a:pos x="270" y="164"/>
                </a:cxn>
                <a:cxn ang="0">
                  <a:pos x="312" y="0"/>
                </a:cxn>
                <a:cxn ang="0">
                  <a:pos x="376" y="0"/>
                </a:cxn>
                <a:cxn ang="0">
                  <a:pos x="302" y="218"/>
                </a:cxn>
                <a:cxn ang="0">
                  <a:pos x="232" y="218"/>
                </a:cxn>
                <a:cxn ang="0">
                  <a:pos x="188" y="56"/>
                </a:cxn>
                <a:cxn ang="0">
                  <a:pos x="142" y="218"/>
                </a:cxn>
                <a:cxn ang="0">
                  <a:pos x="70" y="218"/>
                </a:cxn>
                <a:cxn ang="0">
                  <a:pos x="0" y="0"/>
                </a:cxn>
                <a:cxn ang="0">
                  <a:pos x="68" y="0"/>
                </a:cxn>
              </a:cxnLst>
              <a:rect l="0" t="0" r="r" b="b"/>
              <a:pathLst>
                <a:path w="376" h="218">
                  <a:moveTo>
                    <a:pt x="68" y="0"/>
                  </a:moveTo>
                  <a:lnTo>
                    <a:pt x="108" y="164"/>
                  </a:lnTo>
                  <a:lnTo>
                    <a:pt x="154" y="0"/>
                  </a:lnTo>
                  <a:lnTo>
                    <a:pt x="224" y="0"/>
                  </a:lnTo>
                  <a:lnTo>
                    <a:pt x="270" y="164"/>
                  </a:lnTo>
                  <a:lnTo>
                    <a:pt x="312" y="0"/>
                  </a:lnTo>
                  <a:lnTo>
                    <a:pt x="376" y="0"/>
                  </a:lnTo>
                  <a:lnTo>
                    <a:pt x="302" y="218"/>
                  </a:lnTo>
                  <a:lnTo>
                    <a:pt x="232" y="218"/>
                  </a:lnTo>
                  <a:lnTo>
                    <a:pt x="188" y="56"/>
                  </a:lnTo>
                  <a:lnTo>
                    <a:pt x="142" y="218"/>
                  </a:lnTo>
                  <a:lnTo>
                    <a:pt x="70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auto">
            <a:xfrm>
              <a:off x="1241" y="2226"/>
              <a:ext cx="53" cy="57"/>
            </a:xfrm>
            <a:prstGeom prst="rect">
              <a:avLst/>
            </a:prstGeom>
            <a:solidFill>
              <a:srgbClr val="7FA3C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11" name="Freeform 9"/>
            <p:cNvSpPr>
              <a:spLocks noEditPoints="1"/>
            </p:cNvSpPr>
            <p:nvPr userDrawn="1"/>
          </p:nvSpPr>
          <p:spPr bwMode="auto">
            <a:xfrm>
              <a:off x="1343" y="2063"/>
              <a:ext cx="216" cy="306"/>
            </a:xfrm>
            <a:custGeom>
              <a:avLst/>
              <a:gdLst/>
              <a:ahLst/>
              <a:cxnLst>
                <a:cxn ang="0">
                  <a:pos x="216" y="2"/>
                </a:cxn>
                <a:cxn ang="0">
                  <a:pos x="214" y="56"/>
                </a:cxn>
                <a:cxn ang="0">
                  <a:pos x="214" y="218"/>
                </a:cxn>
                <a:cxn ang="0">
                  <a:pos x="210" y="244"/>
                </a:cxn>
                <a:cxn ang="0">
                  <a:pos x="202" y="266"/>
                </a:cxn>
                <a:cxn ang="0">
                  <a:pos x="190" y="282"/>
                </a:cxn>
                <a:cxn ang="0">
                  <a:pos x="174" y="292"/>
                </a:cxn>
                <a:cxn ang="0">
                  <a:pos x="138" y="304"/>
                </a:cxn>
                <a:cxn ang="0">
                  <a:pos x="104" y="306"/>
                </a:cxn>
                <a:cxn ang="0">
                  <a:pos x="76" y="304"/>
                </a:cxn>
                <a:cxn ang="0">
                  <a:pos x="46" y="296"/>
                </a:cxn>
                <a:cxn ang="0">
                  <a:pos x="26" y="282"/>
                </a:cxn>
                <a:cxn ang="0">
                  <a:pos x="16" y="268"/>
                </a:cxn>
                <a:cxn ang="0">
                  <a:pos x="10" y="248"/>
                </a:cxn>
                <a:cxn ang="0">
                  <a:pos x="70" y="236"/>
                </a:cxn>
                <a:cxn ang="0">
                  <a:pos x="72" y="244"/>
                </a:cxn>
                <a:cxn ang="0">
                  <a:pos x="80" y="258"/>
                </a:cxn>
                <a:cxn ang="0">
                  <a:pos x="96" y="266"/>
                </a:cxn>
                <a:cxn ang="0">
                  <a:pos x="108" y="266"/>
                </a:cxn>
                <a:cxn ang="0">
                  <a:pos x="134" y="260"/>
                </a:cxn>
                <a:cxn ang="0">
                  <a:pos x="142" y="250"/>
                </a:cxn>
                <a:cxn ang="0">
                  <a:pos x="148" y="238"/>
                </a:cxn>
                <a:cxn ang="0">
                  <a:pos x="150" y="220"/>
                </a:cxn>
                <a:cxn ang="0">
                  <a:pos x="150" y="186"/>
                </a:cxn>
                <a:cxn ang="0">
                  <a:pos x="134" y="202"/>
                </a:cxn>
                <a:cxn ang="0">
                  <a:pos x="120" y="210"/>
                </a:cxn>
                <a:cxn ang="0">
                  <a:pos x="92" y="216"/>
                </a:cxn>
                <a:cxn ang="0">
                  <a:pos x="80" y="216"/>
                </a:cxn>
                <a:cxn ang="0">
                  <a:pos x="60" y="210"/>
                </a:cxn>
                <a:cxn ang="0">
                  <a:pos x="36" y="196"/>
                </a:cxn>
                <a:cxn ang="0">
                  <a:pos x="12" y="166"/>
                </a:cxn>
                <a:cxn ang="0">
                  <a:pos x="2" y="128"/>
                </a:cxn>
                <a:cxn ang="0">
                  <a:pos x="0" y="108"/>
                </a:cxn>
                <a:cxn ang="0">
                  <a:pos x="6" y="68"/>
                </a:cxn>
                <a:cxn ang="0">
                  <a:pos x="22" y="34"/>
                </a:cxn>
                <a:cxn ang="0">
                  <a:pos x="52" y="10"/>
                </a:cxn>
                <a:cxn ang="0">
                  <a:pos x="72" y="2"/>
                </a:cxn>
                <a:cxn ang="0">
                  <a:pos x="94" y="0"/>
                </a:cxn>
                <a:cxn ang="0">
                  <a:pos x="106" y="2"/>
                </a:cxn>
                <a:cxn ang="0">
                  <a:pos x="128" y="8"/>
                </a:cxn>
                <a:cxn ang="0">
                  <a:pos x="148" y="22"/>
                </a:cxn>
                <a:cxn ang="0">
                  <a:pos x="156" y="2"/>
                </a:cxn>
                <a:cxn ang="0">
                  <a:pos x="106" y="172"/>
                </a:cxn>
                <a:cxn ang="0">
                  <a:pos x="114" y="172"/>
                </a:cxn>
                <a:cxn ang="0">
                  <a:pos x="132" y="164"/>
                </a:cxn>
                <a:cxn ang="0">
                  <a:pos x="146" y="144"/>
                </a:cxn>
                <a:cxn ang="0">
                  <a:pos x="150" y="124"/>
                </a:cxn>
                <a:cxn ang="0">
                  <a:pos x="152" y="110"/>
                </a:cxn>
                <a:cxn ang="0">
                  <a:pos x="148" y="78"/>
                </a:cxn>
                <a:cxn ang="0">
                  <a:pos x="138" y="58"/>
                </a:cxn>
                <a:cxn ang="0">
                  <a:pos x="120" y="46"/>
                </a:cxn>
                <a:cxn ang="0">
                  <a:pos x="108" y="44"/>
                </a:cxn>
                <a:cxn ang="0">
                  <a:pos x="90" y="48"/>
                </a:cxn>
                <a:cxn ang="0">
                  <a:pos x="76" y="58"/>
                </a:cxn>
                <a:cxn ang="0">
                  <a:pos x="68" y="78"/>
                </a:cxn>
                <a:cxn ang="0">
                  <a:pos x="64" y="108"/>
                </a:cxn>
                <a:cxn ang="0">
                  <a:pos x="64" y="124"/>
                </a:cxn>
                <a:cxn ang="0">
                  <a:pos x="70" y="144"/>
                </a:cxn>
                <a:cxn ang="0">
                  <a:pos x="82" y="164"/>
                </a:cxn>
                <a:cxn ang="0">
                  <a:pos x="98" y="172"/>
                </a:cxn>
                <a:cxn ang="0">
                  <a:pos x="106" y="172"/>
                </a:cxn>
              </a:cxnLst>
              <a:rect l="0" t="0" r="r" b="b"/>
              <a:pathLst>
                <a:path w="216" h="306">
                  <a:moveTo>
                    <a:pt x="216" y="2"/>
                  </a:moveTo>
                  <a:lnTo>
                    <a:pt x="216" y="2"/>
                  </a:lnTo>
                  <a:lnTo>
                    <a:pt x="214" y="28"/>
                  </a:lnTo>
                  <a:lnTo>
                    <a:pt x="214" y="56"/>
                  </a:lnTo>
                  <a:lnTo>
                    <a:pt x="214" y="218"/>
                  </a:lnTo>
                  <a:lnTo>
                    <a:pt x="214" y="218"/>
                  </a:lnTo>
                  <a:lnTo>
                    <a:pt x="212" y="232"/>
                  </a:lnTo>
                  <a:lnTo>
                    <a:pt x="210" y="244"/>
                  </a:lnTo>
                  <a:lnTo>
                    <a:pt x="206" y="256"/>
                  </a:lnTo>
                  <a:lnTo>
                    <a:pt x="202" y="266"/>
                  </a:lnTo>
                  <a:lnTo>
                    <a:pt x="196" y="274"/>
                  </a:lnTo>
                  <a:lnTo>
                    <a:pt x="190" y="282"/>
                  </a:lnTo>
                  <a:lnTo>
                    <a:pt x="182" y="288"/>
                  </a:lnTo>
                  <a:lnTo>
                    <a:pt x="174" y="292"/>
                  </a:lnTo>
                  <a:lnTo>
                    <a:pt x="158" y="300"/>
                  </a:lnTo>
                  <a:lnTo>
                    <a:pt x="138" y="304"/>
                  </a:lnTo>
                  <a:lnTo>
                    <a:pt x="120" y="306"/>
                  </a:lnTo>
                  <a:lnTo>
                    <a:pt x="104" y="306"/>
                  </a:lnTo>
                  <a:lnTo>
                    <a:pt x="104" y="306"/>
                  </a:lnTo>
                  <a:lnTo>
                    <a:pt x="76" y="304"/>
                  </a:lnTo>
                  <a:lnTo>
                    <a:pt x="62" y="302"/>
                  </a:lnTo>
                  <a:lnTo>
                    <a:pt x="46" y="296"/>
                  </a:lnTo>
                  <a:lnTo>
                    <a:pt x="32" y="288"/>
                  </a:lnTo>
                  <a:lnTo>
                    <a:pt x="26" y="282"/>
                  </a:lnTo>
                  <a:lnTo>
                    <a:pt x="20" y="274"/>
                  </a:lnTo>
                  <a:lnTo>
                    <a:pt x="16" y="268"/>
                  </a:lnTo>
                  <a:lnTo>
                    <a:pt x="12" y="258"/>
                  </a:lnTo>
                  <a:lnTo>
                    <a:pt x="10" y="248"/>
                  </a:lnTo>
                  <a:lnTo>
                    <a:pt x="8" y="236"/>
                  </a:lnTo>
                  <a:lnTo>
                    <a:pt x="70" y="236"/>
                  </a:lnTo>
                  <a:lnTo>
                    <a:pt x="70" y="236"/>
                  </a:lnTo>
                  <a:lnTo>
                    <a:pt x="72" y="244"/>
                  </a:lnTo>
                  <a:lnTo>
                    <a:pt x="76" y="254"/>
                  </a:lnTo>
                  <a:lnTo>
                    <a:pt x="80" y="258"/>
                  </a:lnTo>
                  <a:lnTo>
                    <a:pt x="88" y="262"/>
                  </a:lnTo>
                  <a:lnTo>
                    <a:pt x="96" y="266"/>
                  </a:lnTo>
                  <a:lnTo>
                    <a:pt x="108" y="266"/>
                  </a:lnTo>
                  <a:lnTo>
                    <a:pt x="108" y="266"/>
                  </a:lnTo>
                  <a:lnTo>
                    <a:pt x="122" y="264"/>
                  </a:lnTo>
                  <a:lnTo>
                    <a:pt x="134" y="260"/>
                  </a:lnTo>
                  <a:lnTo>
                    <a:pt x="138" y="256"/>
                  </a:lnTo>
                  <a:lnTo>
                    <a:pt x="142" y="250"/>
                  </a:lnTo>
                  <a:lnTo>
                    <a:pt x="146" y="244"/>
                  </a:lnTo>
                  <a:lnTo>
                    <a:pt x="148" y="238"/>
                  </a:lnTo>
                  <a:lnTo>
                    <a:pt x="148" y="238"/>
                  </a:lnTo>
                  <a:lnTo>
                    <a:pt x="150" y="220"/>
                  </a:lnTo>
                  <a:lnTo>
                    <a:pt x="150" y="186"/>
                  </a:lnTo>
                  <a:lnTo>
                    <a:pt x="150" y="186"/>
                  </a:lnTo>
                  <a:lnTo>
                    <a:pt x="142" y="194"/>
                  </a:lnTo>
                  <a:lnTo>
                    <a:pt x="134" y="202"/>
                  </a:lnTo>
                  <a:lnTo>
                    <a:pt x="128" y="208"/>
                  </a:lnTo>
                  <a:lnTo>
                    <a:pt x="120" y="210"/>
                  </a:lnTo>
                  <a:lnTo>
                    <a:pt x="104" y="214"/>
                  </a:lnTo>
                  <a:lnTo>
                    <a:pt x="92" y="216"/>
                  </a:lnTo>
                  <a:lnTo>
                    <a:pt x="92" y="216"/>
                  </a:lnTo>
                  <a:lnTo>
                    <a:pt x="80" y="216"/>
                  </a:lnTo>
                  <a:lnTo>
                    <a:pt x="70" y="214"/>
                  </a:lnTo>
                  <a:lnTo>
                    <a:pt x="60" y="210"/>
                  </a:lnTo>
                  <a:lnTo>
                    <a:pt x="50" y="206"/>
                  </a:lnTo>
                  <a:lnTo>
                    <a:pt x="36" y="196"/>
                  </a:lnTo>
                  <a:lnTo>
                    <a:pt x="22" y="182"/>
                  </a:lnTo>
                  <a:lnTo>
                    <a:pt x="12" y="166"/>
                  </a:lnTo>
                  <a:lnTo>
                    <a:pt x="6" y="148"/>
                  </a:lnTo>
                  <a:lnTo>
                    <a:pt x="2" y="128"/>
                  </a:lnTo>
                  <a:lnTo>
                    <a:pt x="0" y="108"/>
                  </a:lnTo>
                  <a:lnTo>
                    <a:pt x="0" y="108"/>
                  </a:lnTo>
                  <a:lnTo>
                    <a:pt x="2" y="88"/>
                  </a:lnTo>
                  <a:lnTo>
                    <a:pt x="6" y="68"/>
                  </a:lnTo>
                  <a:lnTo>
                    <a:pt x="12" y="50"/>
                  </a:lnTo>
                  <a:lnTo>
                    <a:pt x="22" y="34"/>
                  </a:lnTo>
                  <a:lnTo>
                    <a:pt x="36" y="20"/>
                  </a:lnTo>
                  <a:lnTo>
                    <a:pt x="52" y="10"/>
                  </a:lnTo>
                  <a:lnTo>
                    <a:pt x="62" y="6"/>
                  </a:lnTo>
                  <a:lnTo>
                    <a:pt x="72" y="2"/>
                  </a:lnTo>
                  <a:lnTo>
                    <a:pt x="82" y="2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106" y="2"/>
                  </a:lnTo>
                  <a:lnTo>
                    <a:pt x="118" y="4"/>
                  </a:lnTo>
                  <a:lnTo>
                    <a:pt x="128" y="8"/>
                  </a:lnTo>
                  <a:lnTo>
                    <a:pt x="136" y="12"/>
                  </a:lnTo>
                  <a:lnTo>
                    <a:pt x="148" y="22"/>
                  </a:lnTo>
                  <a:lnTo>
                    <a:pt x="154" y="32"/>
                  </a:lnTo>
                  <a:lnTo>
                    <a:pt x="156" y="2"/>
                  </a:lnTo>
                  <a:lnTo>
                    <a:pt x="216" y="2"/>
                  </a:lnTo>
                  <a:close/>
                  <a:moveTo>
                    <a:pt x="106" y="172"/>
                  </a:moveTo>
                  <a:lnTo>
                    <a:pt x="106" y="172"/>
                  </a:lnTo>
                  <a:lnTo>
                    <a:pt x="114" y="172"/>
                  </a:lnTo>
                  <a:lnTo>
                    <a:pt x="122" y="170"/>
                  </a:lnTo>
                  <a:lnTo>
                    <a:pt x="132" y="164"/>
                  </a:lnTo>
                  <a:lnTo>
                    <a:pt x="140" y="154"/>
                  </a:lnTo>
                  <a:lnTo>
                    <a:pt x="146" y="144"/>
                  </a:lnTo>
                  <a:lnTo>
                    <a:pt x="148" y="134"/>
                  </a:lnTo>
                  <a:lnTo>
                    <a:pt x="150" y="124"/>
                  </a:lnTo>
                  <a:lnTo>
                    <a:pt x="152" y="110"/>
                  </a:lnTo>
                  <a:lnTo>
                    <a:pt x="152" y="110"/>
                  </a:lnTo>
                  <a:lnTo>
                    <a:pt x="150" y="90"/>
                  </a:lnTo>
                  <a:lnTo>
                    <a:pt x="148" y="78"/>
                  </a:lnTo>
                  <a:lnTo>
                    <a:pt x="144" y="68"/>
                  </a:lnTo>
                  <a:lnTo>
                    <a:pt x="138" y="58"/>
                  </a:lnTo>
                  <a:lnTo>
                    <a:pt x="130" y="50"/>
                  </a:lnTo>
                  <a:lnTo>
                    <a:pt x="120" y="46"/>
                  </a:lnTo>
                  <a:lnTo>
                    <a:pt x="108" y="44"/>
                  </a:lnTo>
                  <a:lnTo>
                    <a:pt x="108" y="44"/>
                  </a:lnTo>
                  <a:lnTo>
                    <a:pt x="98" y="44"/>
                  </a:lnTo>
                  <a:lnTo>
                    <a:pt x="90" y="48"/>
                  </a:lnTo>
                  <a:lnTo>
                    <a:pt x="84" y="52"/>
                  </a:lnTo>
                  <a:lnTo>
                    <a:pt x="76" y="58"/>
                  </a:lnTo>
                  <a:lnTo>
                    <a:pt x="72" y="68"/>
                  </a:lnTo>
                  <a:lnTo>
                    <a:pt x="68" y="78"/>
                  </a:lnTo>
                  <a:lnTo>
                    <a:pt x="64" y="92"/>
                  </a:lnTo>
                  <a:lnTo>
                    <a:pt x="64" y="108"/>
                  </a:lnTo>
                  <a:lnTo>
                    <a:pt x="64" y="108"/>
                  </a:lnTo>
                  <a:lnTo>
                    <a:pt x="64" y="124"/>
                  </a:lnTo>
                  <a:lnTo>
                    <a:pt x="66" y="134"/>
                  </a:lnTo>
                  <a:lnTo>
                    <a:pt x="70" y="144"/>
                  </a:lnTo>
                  <a:lnTo>
                    <a:pt x="74" y="154"/>
                  </a:lnTo>
                  <a:lnTo>
                    <a:pt x="82" y="164"/>
                  </a:lnTo>
                  <a:lnTo>
                    <a:pt x="92" y="170"/>
                  </a:lnTo>
                  <a:lnTo>
                    <a:pt x="98" y="172"/>
                  </a:lnTo>
                  <a:lnTo>
                    <a:pt x="106" y="172"/>
                  </a:lnTo>
                  <a:lnTo>
                    <a:pt x="106" y="172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12" name="Freeform 10"/>
            <p:cNvSpPr>
              <a:spLocks noEditPoints="1"/>
            </p:cNvSpPr>
            <p:nvPr userDrawn="1"/>
          </p:nvSpPr>
          <p:spPr bwMode="auto">
            <a:xfrm>
              <a:off x="1591" y="2059"/>
              <a:ext cx="226" cy="231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142" y="4"/>
                </a:cxn>
                <a:cxn ang="0">
                  <a:pos x="164" y="10"/>
                </a:cxn>
                <a:cxn ang="0">
                  <a:pos x="184" y="20"/>
                </a:cxn>
                <a:cxn ang="0">
                  <a:pos x="200" y="36"/>
                </a:cxn>
                <a:cxn ang="0">
                  <a:pos x="220" y="72"/>
                </a:cxn>
                <a:cxn ang="0">
                  <a:pos x="226" y="116"/>
                </a:cxn>
                <a:cxn ang="0">
                  <a:pos x="226" y="138"/>
                </a:cxn>
                <a:cxn ang="0">
                  <a:pos x="212" y="180"/>
                </a:cxn>
                <a:cxn ang="0">
                  <a:pos x="192" y="204"/>
                </a:cxn>
                <a:cxn ang="0">
                  <a:pos x="174" y="218"/>
                </a:cxn>
                <a:cxn ang="0">
                  <a:pos x="152" y="226"/>
                </a:cxn>
                <a:cxn ang="0">
                  <a:pos x="126" y="232"/>
                </a:cxn>
                <a:cxn ang="0">
                  <a:pos x="112" y="232"/>
                </a:cxn>
                <a:cxn ang="0">
                  <a:pos x="68" y="224"/>
                </a:cxn>
                <a:cxn ang="0">
                  <a:pos x="34" y="204"/>
                </a:cxn>
                <a:cxn ang="0">
                  <a:pos x="14" y="178"/>
                </a:cxn>
                <a:cxn ang="0">
                  <a:pos x="6" y="156"/>
                </a:cxn>
                <a:cxn ang="0">
                  <a:pos x="0" y="116"/>
                </a:cxn>
                <a:cxn ang="0">
                  <a:pos x="2" y="96"/>
                </a:cxn>
                <a:cxn ang="0">
                  <a:pos x="14" y="56"/>
                </a:cxn>
                <a:cxn ang="0">
                  <a:pos x="32" y="30"/>
                </a:cxn>
                <a:cxn ang="0">
                  <a:pos x="50" y="18"/>
                </a:cxn>
                <a:cxn ang="0">
                  <a:pos x="72" y="6"/>
                </a:cxn>
                <a:cxn ang="0">
                  <a:pos x="98" y="2"/>
                </a:cxn>
                <a:cxn ang="0">
                  <a:pos x="114" y="0"/>
                </a:cxn>
                <a:cxn ang="0">
                  <a:pos x="114" y="188"/>
                </a:cxn>
                <a:cxn ang="0">
                  <a:pos x="134" y="184"/>
                </a:cxn>
                <a:cxn ang="0">
                  <a:pos x="148" y="172"/>
                </a:cxn>
                <a:cxn ang="0">
                  <a:pos x="158" y="148"/>
                </a:cxn>
                <a:cxn ang="0">
                  <a:pos x="162" y="112"/>
                </a:cxn>
                <a:cxn ang="0">
                  <a:pos x="160" y="90"/>
                </a:cxn>
                <a:cxn ang="0">
                  <a:pos x="154" y="68"/>
                </a:cxn>
                <a:cxn ang="0">
                  <a:pos x="140" y="50"/>
                </a:cxn>
                <a:cxn ang="0">
                  <a:pos x="114" y="44"/>
                </a:cxn>
                <a:cxn ang="0">
                  <a:pos x="106" y="44"/>
                </a:cxn>
                <a:cxn ang="0">
                  <a:pos x="92" y="48"/>
                </a:cxn>
                <a:cxn ang="0">
                  <a:pos x="78" y="62"/>
                </a:cxn>
                <a:cxn ang="0">
                  <a:pos x="70" y="86"/>
                </a:cxn>
                <a:cxn ang="0">
                  <a:pos x="66" y="118"/>
                </a:cxn>
                <a:cxn ang="0">
                  <a:pos x="68" y="134"/>
                </a:cxn>
                <a:cxn ang="0">
                  <a:pos x="74" y="160"/>
                </a:cxn>
                <a:cxn ang="0">
                  <a:pos x="86" y="178"/>
                </a:cxn>
                <a:cxn ang="0">
                  <a:pos x="104" y="186"/>
                </a:cxn>
                <a:cxn ang="0">
                  <a:pos x="114" y="188"/>
                </a:cxn>
              </a:cxnLst>
              <a:rect l="0" t="0" r="r" b="b"/>
              <a:pathLst>
                <a:path w="226" h="232">
                  <a:moveTo>
                    <a:pt x="114" y="0"/>
                  </a:moveTo>
                  <a:lnTo>
                    <a:pt x="114" y="0"/>
                  </a:lnTo>
                  <a:lnTo>
                    <a:pt x="128" y="2"/>
                  </a:lnTo>
                  <a:lnTo>
                    <a:pt x="142" y="4"/>
                  </a:lnTo>
                  <a:lnTo>
                    <a:pt x="154" y="6"/>
                  </a:lnTo>
                  <a:lnTo>
                    <a:pt x="164" y="10"/>
                  </a:lnTo>
                  <a:lnTo>
                    <a:pt x="176" y="14"/>
                  </a:lnTo>
                  <a:lnTo>
                    <a:pt x="184" y="20"/>
                  </a:lnTo>
                  <a:lnTo>
                    <a:pt x="192" y="28"/>
                  </a:lnTo>
                  <a:lnTo>
                    <a:pt x="200" y="36"/>
                  </a:lnTo>
                  <a:lnTo>
                    <a:pt x="212" y="52"/>
                  </a:lnTo>
                  <a:lnTo>
                    <a:pt x="220" y="72"/>
                  </a:lnTo>
                  <a:lnTo>
                    <a:pt x="226" y="92"/>
                  </a:lnTo>
                  <a:lnTo>
                    <a:pt x="226" y="116"/>
                  </a:lnTo>
                  <a:lnTo>
                    <a:pt x="226" y="116"/>
                  </a:lnTo>
                  <a:lnTo>
                    <a:pt x="226" y="138"/>
                  </a:lnTo>
                  <a:lnTo>
                    <a:pt x="220" y="160"/>
                  </a:lnTo>
                  <a:lnTo>
                    <a:pt x="212" y="180"/>
                  </a:lnTo>
                  <a:lnTo>
                    <a:pt x="200" y="196"/>
                  </a:lnTo>
                  <a:lnTo>
                    <a:pt x="192" y="204"/>
                  </a:lnTo>
                  <a:lnTo>
                    <a:pt x="184" y="212"/>
                  </a:lnTo>
                  <a:lnTo>
                    <a:pt x="174" y="218"/>
                  </a:lnTo>
                  <a:lnTo>
                    <a:pt x="164" y="222"/>
                  </a:lnTo>
                  <a:lnTo>
                    <a:pt x="152" y="226"/>
                  </a:lnTo>
                  <a:lnTo>
                    <a:pt x="140" y="230"/>
                  </a:lnTo>
                  <a:lnTo>
                    <a:pt x="126" y="232"/>
                  </a:lnTo>
                  <a:lnTo>
                    <a:pt x="112" y="232"/>
                  </a:lnTo>
                  <a:lnTo>
                    <a:pt x="112" y="232"/>
                  </a:lnTo>
                  <a:lnTo>
                    <a:pt x="90" y="230"/>
                  </a:lnTo>
                  <a:lnTo>
                    <a:pt x="68" y="224"/>
                  </a:lnTo>
                  <a:lnTo>
                    <a:pt x="50" y="216"/>
                  </a:lnTo>
                  <a:lnTo>
                    <a:pt x="34" y="204"/>
                  </a:lnTo>
                  <a:lnTo>
                    <a:pt x="20" y="186"/>
                  </a:lnTo>
                  <a:lnTo>
                    <a:pt x="14" y="178"/>
                  </a:lnTo>
                  <a:lnTo>
                    <a:pt x="10" y="168"/>
                  </a:lnTo>
                  <a:lnTo>
                    <a:pt x="6" y="156"/>
                  </a:lnTo>
                  <a:lnTo>
                    <a:pt x="4" y="144"/>
                  </a:lnTo>
                  <a:lnTo>
                    <a:pt x="0" y="116"/>
                  </a:lnTo>
                  <a:lnTo>
                    <a:pt x="0" y="116"/>
                  </a:lnTo>
                  <a:lnTo>
                    <a:pt x="2" y="96"/>
                  </a:lnTo>
                  <a:lnTo>
                    <a:pt x="6" y="76"/>
                  </a:lnTo>
                  <a:lnTo>
                    <a:pt x="14" y="56"/>
                  </a:lnTo>
                  <a:lnTo>
                    <a:pt x="26" y="40"/>
                  </a:lnTo>
                  <a:lnTo>
                    <a:pt x="32" y="30"/>
                  </a:lnTo>
                  <a:lnTo>
                    <a:pt x="40" y="24"/>
                  </a:lnTo>
                  <a:lnTo>
                    <a:pt x="50" y="18"/>
                  </a:lnTo>
                  <a:lnTo>
                    <a:pt x="60" y="12"/>
                  </a:lnTo>
                  <a:lnTo>
                    <a:pt x="72" y="6"/>
                  </a:lnTo>
                  <a:lnTo>
                    <a:pt x="84" y="4"/>
                  </a:lnTo>
                  <a:lnTo>
                    <a:pt x="98" y="2"/>
                  </a:lnTo>
                  <a:lnTo>
                    <a:pt x="114" y="0"/>
                  </a:lnTo>
                  <a:lnTo>
                    <a:pt x="114" y="0"/>
                  </a:lnTo>
                  <a:close/>
                  <a:moveTo>
                    <a:pt x="114" y="188"/>
                  </a:moveTo>
                  <a:lnTo>
                    <a:pt x="114" y="188"/>
                  </a:lnTo>
                  <a:lnTo>
                    <a:pt x="124" y="186"/>
                  </a:lnTo>
                  <a:lnTo>
                    <a:pt x="134" y="184"/>
                  </a:lnTo>
                  <a:lnTo>
                    <a:pt x="142" y="178"/>
                  </a:lnTo>
                  <a:lnTo>
                    <a:pt x="148" y="172"/>
                  </a:lnTo>
                  <a:lnTo>
                    <a:pt x="154" y="162"/>
                  </a:lnTo>
                  <a:lnTo>
                    <a:pt x="158" y="148"/>
                  </a:lnTo>
                  <a:lnTo>
                    <a:pt x="160" y="132"/>
                  </a:lnTo>
                  <a:lnTo>
                    <a:pt x="162" y="112"/>
                  </a:lnTo>
                  <a:lnTo>
                    <a:pt x="162" y="112"/>
                  </a:lnTo>
                  <a:lnTo>
                    <a:pt x="160" y="90"/>
                  </a:lnTo>
                  <a:lnTo>
                    <a:pt x="158" y="78"/>
                  </a:lnTo>
                  <a:lnTo>
                    <a:pt x="154" y="68"/>
                  </a:lnTo>
                  <a:lnTo>
                    <a:pt x="148" y="58"/>
                  </a:lnTo>
                  <a:lnTo>
                    <a:pt x="140" y="50"/>
                  </a:lnTo>
                  <a:lnTo>
                    <a:pt x="128" y="46"/>
                  </a:lnTo>
                  <a:lnTo>
                    <a:pt x="114" y="44"/>
                  </a:lnTo>
                  <a:lnTo>
                    <a:pt x="114" y="44"/>
                  </a:lnTo>
                  <a:lnTo>
                    <a:pt x="106" y="44"/>
                  </a:lnTo>
                  <a:lnTo>
                    <a:pt x="98" y="46"/>
                  </a:lnTo>
                  <a:lnTo>
                    <a:pt x="92" y="48"/>
                  </a:lnTo>
                  <a:lnTo>
                    <a:pt x="86" y="52"/>
                  </a:lnTo>
                  <a:lnTo>
                    <a:pt x="78" y="62"/>
                  </a:lnTo>
                  <a:lnTo>
                    <a:pt x="72" y="72"/>
                  </a:lnTo>
                  <a:lnTo>
                    <a:pt x="70" y="86"/>
                  </a:lnTo>
                  <a:lnTo>
                    <a:pt x="68" y="98"/>
                  </a:lnTo>
                  <a:lnTo>
                    <a:pt x="66" y="118"/>
                  </a:lnTo>
                  <a:lnTo>
                    <a:pt x="66" y="118"/>
                  </a:lnTo>
                  <a:lnTo>
                    <a:pt x="68" y="134"/>
                  </a:lnTo>
                  <a:lnTo>
                    <a:pt x="70" y="148"/>
                  </a:lnTo>
                  <a:lnTo>
                    <a:pt x="74" y="160"/>
                  </a:lnTo>
                  <a:lnTo>
                    <a:pt x="78" y="170"/>
                  </a:lnTo>
                  <a:lnTo>
                    <a:pt x="86" y="178"/>
                  </a:lnTo>
                  <a:lnTo>
                    <a:pt x="94" y="184"/>
                  </a:lnTo>
                  <a:lnTo>
                    <a:pt x="104" y="186"/>
                  </a:lnTo>
                  <a:lnTo>
                    <a:pt x="114" y="188"/>
                  </a:lnTo>
                  <a:lnTo>
                    <a:pt x="114" y="188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13" name="Freeform 11"/>
            <p:cNvSpPr>
              <a:spLocks noEditPoints="1"/>
            </p:cNvSpPr>
            <p:nvPr userDrawn="1"/>
          </p:nvSpPr>
          <p:spPr bwMode="auto">
            <a:xfrm>
              <a:off x="1830" y="2057"/>
              <a:ext cx="208" cy="233"/>
            </a:xfrm>
            <a:custGeom>
              <a:avLst/>
              <a:gdLst/>
              <a:ahLst/>
              <a:cxnLst>
                <a:cxn ang="0">
                  <a:pos x="62" y="134"/>
                </a:cxn>
                <a:cxn ang="0">
                  <a:pos x="64" y="158"/>
                </a:cxn>
                <a:cxn ang="0">
                  <a:pos x="72" y="176"/>
                </a:cxn>
                <a:cxn ang="0">
                  <a:pos x="92" y="190"/>
                </a:cxn>
                <a:cxn ang="0">
                  <a:pos x="106" y="192"/>
                </a:cxn>
                <a:cxn ang="0">
                  <a:pos x="130" y="186"/>
                </a:cxn>
                <a:cxn ang="0">
                  <a:pos x="138" y="176"/>
                </a:cxn>
                <a:cxn ang="0">
                  <a:pos x="144" y="162"/>
                </a:cxn>
                <a:cxn ang="0">
                  <a:pos x="202" y="162"/>
                </a:cxn>
                <a:cxn ang="0">
                  <a:pos x="198" y="182"/>
                </a:cxn>
                <a:cxn ang="0">
                  <a:pos x="182" y="208"/>
                </a:cxn>
                <a:cxn ang="0">
                  <a:pos x="176" y="214"/>
                </a:cxn>
                <a:cxn ang="0">
                  <a:pos x="150" y="228"/>
                </a:cxn>
                <a:cxn ang="0">
                  <a:pos x="106" y="234"/>
                </a:cxn>
                <a:cxn ang="0">
                  <a:pos x="90" y="234"/>
                </a:cxn>
                <a:cxn ang="0">
                  <a:pos x="58" y="226"/>
                </a:cxn>
                <a:cxn ang="0">
                  <a:pos x="38" y="216"/>
                </a:cxn>
                <a:cxn ang="0">
                  <a:pos x="28" y="208"/>
                </a:cxn>
                <a:cxn ang="0">
                  <a:pos x="16" y="190"/>
                </a:cxn>
                <a:cxn ang="0">
                  <a:pos x="2" y="148"/>
                </a:cxn>
                <a:cxn ang="0">
                  <a:pos x="0" y="122"/>
                </a:cxn>
                <a:cxn ang="0">
                  <a:pos x="6" y="80"/>
                </a:cxn>
                <a:cxn ang="0">
                  <a:pos x="16" y="54"/>
                </a:cxn>
                <a:cxn ang="0">
                  <a:pos x="34" y="30"/>
                </a:cxn>
                <a:cxn ang="0">
                  <a:pos x="46" y="18"/>
                </a:cxn>
                <a:cxn ang="0">
                  <a:pos x="74" y="6"/>
                </a:cxn>
                <a:cxn ang="0">
                  <a:pos x="108" y="0"/>
                </a:cxn>
                <a:cxn ang="0">
                  <a:pos x="120" y="2"/>
                </a:cxn>
                <a:cxn ang="0">
                  <a:pos x="144" y="6"/>
                </a:cxn>
                <a:cxn ang="0">
                  <a:pos x="168" y="18"/>
                </a:cxn>
                <a:cxn ang="0">
                  <a:pos x="188" y="40"/>
                </a:cxn>
                <a:cxn ang="0">
                  <a:pos x="196" y="54"/>
                </a:cxn>
                <a:cxn ang="0">
                  <a:pos x="204" y="76"/>
                </a:cxn>
                <a:cxn ang="0">
                  <a:pos x="208" y="118"/>
                </a:cxn>
                <a:cxn ang="0">
                  <a:pos x="62" y="134"/>
                </a:cxn>
                <a:cxn ang="0">
                  <a:pos x="144" y="94"/>
                </a:cxn>
                <a:cxn ang="0">
                  <a:pos x="140" y="74"/>
                </a:cxn>
                <a:cxn ang="0">
                  <a:pos x="134" y="58"/>
                </a:cxn>
                <a:cxn ang="0">
                  <a:pos x="118" y="46"/>
                </a:cxn>
                <a:cxn ang="0">
                  <a:pos x="106" y="44"/>
                </a:cxn>
                <a:cxn ang="0">
                  <a:pos x="88" y="48"/>
                </a:cxn>
                <a:cxn ang="0">
                  <a:pos x="74" y="60"/>
                </a:cxn>
                <a:cxn ang="0">
                  <a:pos x="68" y="74"/>
                </a:cxn>
                <a:cxn ang="0">
                  <a:pos x="144" y="94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8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2" y="190"/>
                  </a:lnTo>
                  <a:lnTo>
                    <a:pt x="106" y="192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30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2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2" y="162"/>
                  </a:lnTo>
                  <a:lnTo>
                    <a:pt x="202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82" y="208"/>
                  </a:lnTo>
                  <a:lnTo>
                    <a:pt x="176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6" y="234"/>
                  </a:lnTo>
                  <a:lnTo>
                    <a:pt x="106" y="234"/>
                  </a:lnTo>
                  <a:lnTo>
                    <a:pt x="90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8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8" y="208"/>
                  </a:lnTo>
                  <a:lnTo>
                    <a:pt x="22" y="198"/>
                  </a:lnTo>
                  <a:lnTo>
                    <a:pt x="16" y="190"/>
                  </a:lnTo>
                  <a:lnTo>
                    <a:pt x="8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6" y="80"/>
                  </a:lnTo>
                  <a:lnTo>
                    <a:pt x="10" y="66"/>
                  </a:lnTo>
                  <a:lnTo>
                    <a:pt x="16" y="54"/>
                  </a:lnTo>
                  <a:lnTo>
                    <a:pt x="24" y="40"/>
                  </a:lnTo>
                  <a:lnTo>
                    <a:pt x="34" y="30"/>
                  </a:lnTo>
                  <a:lnTo>
                    <a:pt x="46" y="18"/>
                  </a:lnTo>
                  <a:lnTo>
                    <a:pt x="46" y="18"/>
                  </a:lnTo>
                  <a:lnTo>
                    <a:pt x="60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8" y="0"/>
                  </a:lnTo>
                  <a:lnTo>
                    <a:pt x="108" y="0"/>
                  </a:lnTo>
                  <a:lnTo>
                    <a:pt x="120" y="2"/>
                  </a:lnTo>
                  <a:lnTo>
                    <a:pt x="132" y="4"/>
                  </a:lnTo>
                  <a:lnTo>
                    <a:pt x="144" y="6"/>
                  </a:lnTo>
                  <a:lnTo>
                    <a:pt x="156" y="12"/>
                  </a:lnTo>
                  <a:lnTo>
                    <a:pt x="168" y="18"/>
                  </a:lnTo>
                  <a:lnTo>
                    <a:pt x="178" y="28"/>
                  </a:lnTo>
                  <a:lnTo>
                    <a:pt x="188" y="40"/>
                  </a:lnTo>
                  <a:lnTo>
                    <a:pt x="196" y="54"/>
                  </a:lnTo>
                  <a:lnTo>
                    <a:pt x="196" y="54"/>
                  </a:lnTo>
                  <a:lnTo>
                    <a:pt x="200" y="64"/>
                  </a:lnTo>
                  <a:lnTo>
                    <a:pt x="204" y="76"/>
                  </a:lnTo>
                  <a:lnTo>
                    <a:pt x="208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4" y="94"/>
                  </a:moveTo>
                  <a:lnTo>
                    <a:pt x="144" y="94"/>
                  </a:lnTo>
                  <a:lnTo>
                    <a:pt x="142" y="82"/>
                  </a:lnTo>
                  <a:lnTo>
                    <a:pt x="140" y="74"/>
                  </a:lnTo>
                  <a:lnTo>
                    <a:pt x="138" y="64"/>
                  </a:lnTo>
                  <a:lnTo>
                    <a:pt x="134" y="58"/>
                  </a:lnTo>
                  <a:lnTo>
                    <a:pt x="126" y="50"/>
                  </a:lnTo>
                  <a:lnTo>
                    <a:pt x="118" y="46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96" y="46"/>
                  </a:lnTo>
                  <a:lnTo>
                    <a:pt x="88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8" y="74"/>
                  </a:lnTo>
                  <a:lnTo>
                    <a:pt x="64" y="94"/>
                  </a:lnTo>
                  <a:lnTo>
                    <a:pt x="144" y="94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auto">
            <a:xfrm>
              <a:off x="2048" y="2000"/>
              <a:ext cx="159" cy="286"/>
            </a:xfrm>
            <a:custGeom>
              <a:avLst/>
              <a:gdLst/>
              <a:ahLst/>
              <a:cxnLst>
                <a:cxn ang="0">
                  <a:pos x="156" y="280"/>
                </a:cxn>
                <a:cxn ang="0">
                  <a:pos x="156" y="280"/>
                </a:cxn>
                <a:cxn ang="0">
                  <a:pos x="128" y="284"/>
                </a:cxn>
                <a:cxn ang="0">
                  <a:pos x="108" y="286"/>
                </a:cxn>
                <a:cxn ang="0">
                  <a:pos x="108" y="286"/>
                </a:cxn>
                <a:cxn ang="0">
                  <a:pos x="86" y="284"/>
                </a:cxn>
                <a:cxn ang="0">
                  <a:pos x="70" y="280"/>
                </a:cxn>
                <a:cxn ang="0">
                  <a:pos x="58" y="272"/>
                </a:cxn>
                <a:cxn ang="0">
                  <a:pos x="50" y="264"/>
                </a:cxn>
                <a:cxn ang="0">
                  <a:pos x="46" y="254"/>
                </a:cxn>
                <a:cxn ang="0">
                  <a:pos x="44" y="244"/>
                </a:cxn>
                <a:cxn ang="0">
                  <a:pos x="42" y="228"/>
                </a:cxn>
                <a:cxn ang="0">
                  <a:pos x="42" y="108"/>
                </a:cxn>
                <a:cxn ang="0">
                  <a:pos x="0" y="108"/>
                </a:cxn>
                <a:cxn ang="0">
                  <a:pos x="0" y="66"/>
                </a:cxn>
                <a:cxn ang="0">
                  <a:pos x="42" y="66"/>
                </a:cxn>
                <a:cxn ang="0">
                  <a:pos x="42" y="22"/>
                </a:cxn>
                <a:cxn ang="0">
                  <a:pos x="106" y="0"/>
                </a:cxn>
                <a:cxn ang="0">
                  <a:pos x="106" y="66"/>
                </a:cxn>
                <a:cxn ang="0">
                  <a:pos x="158" y="66"/>
                </a:cxn>
                <a:cxn ang="0">
                  <a:pos x="158" y="108"/>
                </a:cxn>
                <a:cxn ang="0">
                  <a:pos x="106" y="108"/>
                </a:cxn>
                <a:cxn ang="0">
                  <a:pos x="106" y="206"/>
                </a:cxn>
                <a:cxn ang="0">
                  <a:pos x="106" y="206"/>
                </a:cxn>
                <a:cxn ang="0">
                  <a:pos x="106" y="220"/>
                </a:cxn>
                <a:cxn ang="0">
                  <a:pos x="108" y="226"/>
                </a:cxn>
                <a:cxn ang="0">
                  <a:pos x="110" y="230"/>
                </a:cxn>
                <a:cxn ang="0">
                  <a:pos x="114" y="234"/>
                </a:cxn>
                <a:cxn ang="0">
                  <a:pos x="118" y="236"/>
                </a:cxn>
                <a:cxn ang="0">
                  <a:pos x="126" y="238"/>
                </a:cxn>
                <a:cxn ang="0">
                  <a:pos x="136" y="238"/>
                </a:cxn>
                <a:cxn ang="0">
                  <a:pos x="136" y="238"/>
                </a:cxn>
                <a:cxn ang="0">
                  <a:pos x="156" y="238"/>
                </a:cxn>
                <a:cxn ang="0">
                  <a:pos x="156" y="280"/>
                </a:cxn>
              </a:cxnLst>
              <a:rect l="0" t="0" r="r" b="b"/>
              <a:pathLst>
                <a:path w="158" h="286">
                  <a:moveTo>
                    <a:pt x="156" y="280"/>
                  </a:moveTo>
                  <a:lnTo>
                    <a:pt x="156" y="280"/>
                  </a:lnTo>
                  <a:lnTo>
                    <a:pt x="128" y="284"/>
                  </a:lnTo>
                  <a:lnTo>
                    <a:pt x="108" y="286"/>
                  </a:lnTo>
                  <a:lnTo>
                    <a:pt x="108" y="286"/>
                  </a:lnTo>
                  <a:lnTo>
                    <a:pt x="86" y="284"/>
                  </a:lnTo>
                  <a:lnTo>
                    <a:pt x="70" y="280"/>
                  </a:lnTo>
                  <a:lnTo>
                    <a:pt x="58" y="272"/>
                  </a:lnTo>
                  <a:lnTo>
                    <a:pt x="50" y="264"/>
                  </a:lnTo>
                  <a:lnTo>
                    <a:pt x="46" y="254"/>
                  </a:lnTo>
                  <a:lnTo>
                    <a:pt x="44" y="244"/>
                  </a:lnTo>
                  <a:lnTo>
                    <a:pt x="42" y="228"/>
                  </a:lnTo>
                  <a:lnTo>
                    <a:pt x="42" y="108"/>
                  </a:lnTo>
                  <a:lnTo>
                    <a:pt x="0" y="108"/>
                  </a:lnTo>
                  <a:lnTo>
                    <a:pt x="0" y="66"/>
                  </a:lnTo>
                  <a:lnTo>
                    <a:pt x="42" y="66"/>
                  </a:lnTo>
                  <a:lnTo>
                    <a:pt x="42" y="22"/>
                  </a:lnTo>
                  <a:lnTo>
                    <a:pt x="106" y="0"/>
                  </a:lnTo>
                  <a:lnTo>
                    <a:pt x="106" y="66"/>
                  </a:lnTo>
                  <a:lnTo>
                    <a:pt x="158" y="66"/>
                  </a:lnTo>
                  <a:lnTo>
                    <a:pt x="158" y="108"/>
                  </a:lnTo>
                  <a:lnTo>
                    <a:pt x="106" y="108"/>
                  </a:lnTo>
                  <a:lnTo>
                    <a:pt x="106" y="206"/>
                  </a:lnTo>
                  <a:lnTo>
                    <a:pt x="106" y="206"/>
                  </a:lnTo>
                  <a:lnTo>
                    <a:pt x="106" y="220"/>
                  </a:lnTo>
                  <a:lnTo>
                    <a:pt x="108" y="226"/>
                  </a:lnTo>
                  <a:lnTo>
                    <a:pt x="110" y="230"/>
                  </a:lnTo>
                  <a:lnTo>
                    <a:pt x="114" y="234"/>
                  </a:lnTo>
                  <a:lnTo>
                    <a:pt x="118" y="236"/>
                  </a:lnTo>
                  <a:lnTo>
                    <a:pt x="126" y="238"/>
                  </a:lnTo>
                  <a:lnTo>
                    <a:pt x="136" y="238"/>
                  </a:lnTo>
                  <a:lnTo>
                    <a:pt x="136" y="238"/>
                  </a:lnTo>
                  <a:lnTo>
                    <a:pt x="156" y="238"/>
                  </a:lnTo>
                  <a:lnTo>
                    <a:pt x="156" y="280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auto">
            <a:xfrm>
              <a:off x="2223" y="1971"/>
              <a:ext cx="204" cy="3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124"/>
                </a:cxn>
                <a:cxn ang="0">
                  <a:pos x="64" y="124"/>
                </a:cxn>
                <a:cxn ang="0">
                  <a:pos x="70" y="114"/>
                </a:cxn>
                <a:cxn ang="0">
                  <a:pos x="82" y="104"/>
                </a:cxn>
                <a:cxn ang="0">
                  <a:pos x="92" y="98"/>
                </a:cxn>
                <a:cxn ang="0">
                  <a:pos x="102" y="94"/>
                </a:cxn>
                <a:cxn ang="0">
                  <a:pos x="112" y="92"/>
                </a:cxn>
                <a:cxn ang="0">
                  <a:pos x="126" y="90"/>
                </a:cxn>
                <a:cxn ang="0">
                  <a:pos x="126" y="90"/>
                </a:cxn>
                <a:cxn ang="0">
                  <a:pos x="138" y="92"/>
                </a:cxn>
                <a:cxn ang="0">
                  <a:pos x="148" y="94"/>
                </a:cxn>
                <a:cxn ang="0">
                  <a:pos x="158" y="96"/>
                </a:cxn>
                <a:cxn ang="0">
                  <a:pos x="166" y="100"/>
                </a:cxn>
                <a:cxn ang="0">
                  <a:pos x="180" y="110"/>
                </a:cxn>
                <a:cxn ang="0">
                  <a:pos x="190" y="120"/>
                </a:cxn>
                <a:cxn ang="0">
                  <a:pos x="190" y="120"/>
                </a:cxn>
                <a:cxn ang="0">
                  <a:pos x="196" y="130"/>
                </a:cxn>
                <a:cxn ang="0">
                  <a:pos x="200" y="144"/>
                </a:cxn>
                <a:cxn ang="0">
                  <a:pos x="204" y="160"/>
                </a:cxn>
                <a:cxn ang="0">
                  <a:pos x="204" y="180"/>
                </a:cxn>
                <a:cxn ang="0">
                  <a:pos x="204" y="312"/>
                </a:cxn>
                <a:cxn ang="0">
                  <a:pos x="140" y="312"/>
                </a:cxn>
                <a:cxn ang="0">
                  <a:pos x="140" y="182"/>
                </a:cxn>
                <a:cxn ang="0">
                  <a:pos x="140" y="182"/>
                </a:cxn>
                <a:cxn ang="0">
                  <a:pos x="140" y="168"/>
                </a:cxn>
                <a:cxn ang="0">
                  <a:pos x="140" y="162"/>
                </a:cxn>
                <a:cxn ang="0">
                  <a:pos x="136" y="154"/>
                </a:cxn>
                <a:cxn ang="0">
                  <a:pos x="132" y="146"/>
                </a:cxn>
                <a:cxn ang="0">
                  <a:pos x="126" y="140"/>
                </a:cxn>
                <a:cxn ang="0">
                  <a:pos x="116" y="136"/>
                </a:cxn>
                <a:cxn ang="0">
                  <a:pos x="106" y="134"/>
                </a:cxn>
                <a:cxn ang="0">
                  <a:pos x="106" y="134"/>
                </a:cxn>
                <a:cxn ang="0">
                  <a:pos x="90" y="136"/>
                </a:cxn>
                <a:cxn ang="0">
                  <a:pos x="84" y="140"/>
                </a:cxn>
                <a:cxn ang="0">
                  <a:pos x="78" y="144"/>
                </a:cxn>
                <a:cxn ang="0">
                  <a:pos x="72" y="150"/>
                </a:cxn>
                <a:cxn ang="0">
                  <a:pos x="68" y="158"/>
                </a:cxn>
                <a:cxn ang="0">
                  <a:pos x="66" y="166"/>
                </a:cxn>
                <a:cxn ang="0">
                  <a:pos x="64" y="178"/>
                </a:cxn>
                <a:cxn ang="0">
                  <a:pos x="64" y="312"/>
                </a:cxn>
                <a:cxn ang="0">
                  <a:pos x="0" y="312"/>
                </a:cxn>
                <a:cxn ang="0">
                  <a:pos x="0" y="0"/>
                </a:cxn>
              </a:cxnLst>
              <a:rect l="0" t="0" r="r" b="b"/>
              <a:pathLst>
                <a:path w="204" h="312">
                  <a:moveTo>
                    <a:pt x="0" y="0"/>
                  </a:moveTo>
                  <a:lnTo>
                    <a:pt x="64" y="0"/>
                  </a:lnTo>
                  <a:lnTo>
                    <a:pt x="64" y="124"/>
                  </a:lnTo>
                  <a:lnTo>
                    <a:pt x="64" y="124"/>
                  </a:lnTo>
                  <a:lnTo>
                    <a:pt x="70" y="114"/>
                  </a:lnTo>
                  <a:lnTo>
                    <a:pt x="82" y="104"/>
                  </a:lnTo>
                  <a:lnTo>
                    <a:pt x="92" y="98"/>
                  </a:lnTo>
                  <a:lnTo>
                    <a:pt x="102" y="94"/>
                  </a:lnTo>
                  <a:lnTo>
                    <a:pt x="112" y="92"/>
                  </a:lnTo>
                  <a:lnTo>
                    <a:pt x="126" y="90"/>
                  </a:lnTo>
                  <a:lnTo>
                    <a:pt x="126" y="90"/>
                  </a:lnTo>
                  <a:lnTo>
                    <a:pt x="138" y="92"/>
                  </a:lnTo>
                  <a:lnTo>
                    <a:pt x="148" y="94"/>
                  </a:lnTo>
                  <a:lnTo>
                    <a:pt x="158" y="96"/>
                  </a:lnTo>
                  <a:lnTo>
                    <a:pt x="166" y="100"/>
                  </a:lnTo>
                  <a:lnTo>
                    <a:pt x="180" y="110"/>
                  </a:lnTo>
                  <a:lnTo>
                    <a:pt x="190" y="120"/>
                  </a:lnTo>
                  <a:lnTo>
                    <a:pt x="190" y="120"/>
                  </a:lnTo>
                  <a:lnTo>
                    <a:pt x="196" y="130"/>
                  </a:lnTo>
                  <a:lnTo>
                    <a:pt x="200" y="144"/>
                  </a:lnTo>
                  <a:lnTo>
                    <a:pt x="204" y="160"/>
                  </a:lnTo>
                  <a:lnTo>
                    <a:pt x="204" y="180"/>
                  </a:lnTo>
                  <a:lnTo>
                    <a:pt x="204" y="312"/>
                  </a:lnTo>
                  <a:lnTo>
                    <a:pt x="140" y="312"/>
                  </a:lnTo>
                  <a:lnTo>
                    <a:pt x="140" y="182"/>
                  </a:lnTo>
                  <a:lnTo>
                    <a:pt x="140" y="182"/>
                  </a:lnTo>
                  <a:lnTo>
                    <a:pt x="140" y="168"/>
                  </a:lnTo>
                  <a:lnTo>
                    <a:pt x="140" y="162"/>
                  </a:lnTo>
                  <a:lnTo>
                    <a:pt x="136" y="154"/>
                  </a:lnTo>
                  <a:lnTo>
                    <a:pt x="132" y="146"/>
                  </a:lnTo>
                  <a:lnTo>
                    <a:pt x="126" y="140"/>
                  </a:lnTo>
                  <a:lnTo>
                    <a:pt x="116" y="136"/>
                  </a:lnTo>
                  <a:lnTo>
                    <a:pt x="106" y="134"/>
                  </a:lnTo>
                  <a:lnTo>
                    <a:pt x="106" y="134"/>
                  </a:lnTo>
                  <a:lnTo>
                    <a:pt x="90" y="136"/>
                  </a:lnTo>
                  <a:lnTo>
                    <a:pt x="84" y="140"/>
                  </a:lnTo>
                  <a:lnTo>
                    <a:pt x="78" y="144"/>
                  </a:lnTo>
                  <a:lnTo>
                    <a:pt x="72" y="150"/>
                  </a:lnTo>
                  <a:lnTo>
                    <a:pt x="68" y="158"/>
                  </a:lnTo>
                  <a:lnTo>
                    <a:pt x="66" y="166"/>
                  </a:lnTo>
                  <a:lnTo>
                    <a:pt x="64" y="178"/>
                  </a:lnTo>
                  <a:lnTo>
                    <a:pt x="64" y="312"/>
                  </a:lnTo>
                  <a:lnTo>
                    <a:pt x="0" y="3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 userDrawn="1"/>
          </p:nvSpPr>
          <p:spPr bwMode="auto">
            <a:xfrm>
              <a:off x="2462" y="2047"/>
              <a:ext cx="206" cy="233"/>
            </a:xfrm>
            <a:custGeom>
              <a:avLst/>
              <a:gdLst/>
              <a:ahLst/>
              <a:cxnLst>
                <a:cxn ang="0">
                  <a:pos x="62" y="134"/>
                </a:cxn>
                <a:cxn ang="0">
                  <a:pos x="64" y="158"/>
                </a:cxn>
                <a:cxn ang="0">
                  <a:pos x="72" y="176"/>
                </a:cxn>
                <a:cxn ang="0">
                  <a:pos x="92" y="190"/>
                </a:cxn>
                <a:cxn ang="0">
                  <a:pos x="106" y="192"/>
                </a:cxn>
                <a:cxn ang="0">
                  <a:pos x="128" y="186"/>
                </a:cxn>
                <a:cxn ang="0">
                  <a:pos x="138" y="176"/>
                </a:cxn>
                <a:cxn ang="0">
                  <a:pos x="144" y="162"/>
                </a:cxn>
                <a:cxn ang="0">
                  <a:pos x="202" y="162"/>
                </a:cxn>
                <a:cxn ang="0">
                  <a:pos x="198" y="182"/>
                </a:cxn>
                <a:cxn ang="0">
                  <a:pos x="182" y="208"/>
                </a:cxn>
                <a:cxn ang="0">
                  <a:pos x="174" y="214"/>
                </a:cxn>
                <a:cxn ang="0">
                  <a:pos x="150" y="228"/>
                </a:cxn>
                <a:cxn ang="0">
                  <a:pos x="106" y="234"/>
                </a:cxn>
                <a:cxn ang="0">
                  <a:pos x="88" y="234"/>
                </a:cxn>
                <a:cxn ang="0">
                  <a:pos x="58" y="226"/>
                </a:cxn>
                <a:cxn ang="0">
                  <a:pos x="38" y="216"/>
                </a:cxn>
                <a:cxn ang="0">
                  <a:pos x="28" y="208"/>
                </a:cxn>
                <a:cxn ang="0">
                  <a:pos x="16" y="190"/>
                </a:cxn>
                <a:cxn ang="0">
                  <a:pos x="2" y="148"/>
                </a:cxn>
                <a:cxn ang="0">
                  <a:pos x="0" y="122"/>
                </a:cxn>
                <a:cxn ang="0">
                  <a:pos x="4" y="80"/>
                </a:cxn>
                <a:cxn ang="0">
                  <a:pos x="14" y="54"/>
                </a:cxn>
                <a:cxn ang="0">
                  <a:pos x="32" y="30"/>
                </a:cxn>
                <a:cxn ang="0">
                  <a:pos x="46" y="18"/>
                </a:cxn>
                <a:cxn ang="0">
                  <a:pos x="74" y="6"/>
                </a:cxn>
                <a:cxn ang="0">
                  <a:pos x="106" y="0"/>
                </a:cxn>
                <a:cxn ang="0">
                  <a:pos x="118" y="2"/>
                </a:cxn>
                <a:cxn ang="0">
                  <a:pos x="144" y="6"/>
                </a:cxn>
                <a:cxn ang="0">
                  <a:pos x="166" y="18"/>
                </a:cxn>
                <a:cxn ang="0">
                  <a:pos x="186" y="40"/>
                </a:cxn>
                <a:cxn ang="0">
                  <a:pos x="194" y="54"/>
                </a:cxn>
                <a:cxn ang="0">
                  <a:pos x="204" y="76"/>
                </a:cxn>
                <a:cxn ang="0">
                  <a:pos x="208" y="118"/>
                </a:cxn>
                <a:cxn ang="0">
                  <a:pos x="62" y="134"/>
                </a:cxn>
                <a:cxn ang="0">
                  <a:pos x="142" y="94"/>
                </a:cxn>
                <a:cxn ang="0">
                  <a:pos x="140" y="74"/>
                </a:cxn>
                <a:cxn ang="0">
                  <a:pos x="132" y="58"/>
                </a:cxn>
                <a:cxn ang="0">
                  <a:pos x="116" y="46"/>
                </a:cxn>
                <a:cxn ang="0">
                  <a:pos x="104" y="44"/>
                </a:cxn>
                <a:cxn ang="0">
                  <a:pos x="86" y="48"/>
                </a:cxn>
                <a:cxn ang="0">
                  <a:pos x="74" y="60"/>
                </a:cxn>
                <a:cxn ang="0">
                  <a:pos x="66" y="74"/>
                </a:cxn>
                <a:cxn ang="0">
                  <a:pos x="142" y="94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6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2" y="190"/>
                  </a:lnTo>
                  <a:lnTo>
                    <a:pt x="106" y="192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28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2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2" y="162"/>
                  </a:lnTo>
                  <a:lnTo>
                    <a:pt x="202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82" y="208"/>
                  </a:lnTo>
                  <a:lnTo>
                    <a:pt x="174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6" y="234"/>
                  </a:lnTo>
                  <a:lnTo>
                    <a:pt x="106" y="234"/>
                  </a:lnTo>
                  <a:lnTo>
                    <a:pt x="88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8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8" y="208"/>
                  </a:lnTo>
                  <a:lnTo>
                    <a:pt x="22" y="198"/>
                  </a:lnTo>
                  <a:lnTo>
                    <a:pt x="16" y="190"/>
                  </a:lnTo>
                  <a:lnTo>
                    <a:pt x="6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4" y="80"/>
                  </a:lnTo>
                  <a:lnTo>
                    <a:pt x="8" y="66"/>
                  </a:lnTo>
                  <a:lnTo>
                    <a:pt x="14" y="54"/>
                  </a:lnTo>
                  <a:lnTo>
                    <a:pt x="22" y="40"/>
                  </a:lnTo>
                  <a:lnTo>
                    <a:pt x="32" y="30"/>
                  </a:lnTo>
                  <a:lnTo>
                    <a:pt x="46" y="18"/>
                  </a:lnTo>
                  <a:lnTo>
                    <a:pt x="46" y="18"/>
                  </a:lnTo>
                  <a:lnTo>
                    <a:pt x="58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118" y="2"/>
                  </a:lnTo>
                  <a:lnTo>
                    <a:pt x="130" y="4"/>
                  </a:lnTo>
                  <a:lnTo>
                    <a:pt x="144" y="6"/>
                  </a:lnTo>
                  <a:lnTo>
                    <a:pt x="156" y="12"/>
                  </a:lnTo>
                  <a:lnTo>
                    <a:pt x="166" y="18"/>
                  </a:lnTo>
                  <a:lnTo>
                    <a:pt x="178" y="28"/>
                  </a:lnTo>
                  <a:lnTo>
                    <a:pt x="186" y="40"/>
                  </a:lnTo>
                  <a:lnTo>
                    <a:pt x="194" y="54"/>
                  </a:lnTo>
                  <a:lnTo>
                    <a:pt x="194" y="54"/>
                  </a:lnTo>
                  <a:lnTo>
                    <a:pt x="200" y="64"/>
                  </a:lnTo>
                  <a:lnTo>
                    <a:pt x="204" y="76"/>
                  </a:lnTo>
                  <a:lnTo>
                    <a:pt x="208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2" y="94"/>
                  </a:moveTo>
                  <a:lnTo>
                    <a:pt x="142" y="94"/>
                  </a:lnTo>
                  <a:lnTo>
                    <a:pt x="142" y="82"/>
                  </a:lnTo>
                  <a:lnTo>
                    <a:pt x="140" y="74"/>
                  </a:lnTo>
                  <a:lnTo>
                    <a:pt x="138" y="64"/>
                  </a:lnTo>
                  <a:lnTo>
                    <a:pt x="132" y="58"/>
                  </a:lnTo>
                  <a:lnTo>
                    <a:pt x="126" y="50"/>
                  </a:lnTo>
                  <a:lnTo>
                    <a:pt x="116" y="46"/>
                  </a:lnTo>
                  <a:lnTo>
                    <a:pt x="104" y="44"/>
                  </a:lnTo>
                  <a:lnTo>
                    <a:pt x="104" y="44"/>
                  </a:lnTo>
                  <a:lnTo>
                    <a:pt x="94" y="46"/>
                  </a:lnTo>
                  <a:lnTo>
                    <a:pt x="86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6" y="74"/>
                  </a:lnTo>
                  <a:lnTo>
                    <a:pt x="64" y="94"/>
                  </a:lnTo>
                  <a:lnTo>
                    <a:pt x="142" y="94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auto">
            <a:xfrm>
              <a:off x="2688" y="2126"/>
              <a:ext cx="108" cy="47"/>
            </a:xfrm>
            <a:prstGeom prst="rect">
              <a:avLst/>
            </a:prstGeom>
            <a:solidFill>
              <a:srgbClr val="7FA3C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2825" y="2045"/>
              <a:ext cx="208" cy="224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64" y="130"/>
                </a:cxn>
                <a:cxn ang="0">
                  <a:pos x="64" y="130"/>
                </a:cxn>
                <a:cxn ang="0">
                  <a:pos x="64" y="146"/>
                </a:cxn>
                <a:cxn ang="0">
                  <a:pos x="66" y="154"/>
                </a:cxn>
                <a:cxn ang="0">
                  <a:pos x="68" y="162"/>
                </a:cxn>
                <a:cxn ang="0">
                  <a:pos x="72" y="168"/>
                </a:cxn>
                <a:cxn ang="0">
                  <a:pos x="78" y="174"/>
                </a:cxn>
                <a:cxn ang="0">
                  <a:pos x="88" y="176"/>
                </a:cxn>
                <a:cxn ang="0">
                  <a:pos x="98" y="178"/>
                </a:cxn>
                <a:cxn ang="0">
                  <a:pos x="98" y="178"/>
                </a:cxn>
                <a:cxn ang="0">
                  <a:pos x="112" y="176"/>
                </a:cxn>
                <a:cxn ang="0">
                  <a:pos x="122" y="172"/>
                </a:cxn>
                <a:cxn ang="0">
                  <a:pos x="130" y="166"/>
                </a:cxn>
                <a:cxn ang="0">
                  <a:pos x="134" y="158"/>
                </a:cxn>
                <a:cxn ang="0">
                  <a:pos x="138" y="148"/>
                </a:cxn>
                <a:cxn ang="0">
                  <a:pos x="138" y="136"/>
                </a:cxn>
                <a:cxn ang="0">
                  <a:pos x="140" y="110"/>
                </a:cxn>
                <a:cxn ang="0">
                  <a:pos x="140" y="0"/>
                </a:cxn>
                <a:cxn ang="0">
                  <a:pos x="206" y="0"/>
                </a:cxn>
                <a:cxn ang="0">
                  <a:pos x="206" y="144"/>
                </a:cxn>
                <a:cxn ang="0">
                  <a:pos x="206" y="144"/>
                </a:cxn>
                <a:cxn ang="0">
                  <a:pos x="206" y="202"/>
                </a:cxn>
                <a:cxn ang="0">
                  <a:pos x="206" y="202"/>
                </a:cxn>
                <a:cxn ang="0">
                  <a:pos x="208" y="218"/>
                </a:cxn>
                <a:cxn ang="0">
                  <a:pos x="146" y="218"/>
                </a:cxn>
                <a:cxn ang="0">
                  <a:pos x="144" y="190"/>
                </a:cxn>
                <a:cxn ang="0">
                  <a:pos x="144" y="190"/>
                </a:cxn>
                <a:cxn ang="0">
                  <a:pos x="136" y="198"/>
                </a:cxn>
                <a:cxn ang="0">
                  <a:pos x="124" y="210"/>
                </a:cxn>
                <a:cxn ang="0">
                  <a:pos x="116" y="216"/>
                </a:cxn>
                <a:cxn ang="0">
                  <a:pos x="106" y="220"/>
                </a:cxn>
                <a:cxn ang="0">
                  <a:pos x="94" y="222"/>
                </a:cxn>
                <a:cxn ang="0">
                  <a:pos x="80" y="224"/>
                </a:cxn>
                <a:cxn ang="0">
                  <a:pos x="80" y="224"/>
                </a:cxn>
                <a:cxn ang="0">
                  <a:pos x="68" y="224"/>
                </a:cxn>
                <a:cxn ang="0">
                  <a:pos x="58" y="222"/>
                </a:cxn>
                <a:cxn ang="0">
                  <a:pos x="40" y="214"/>
                </a:cxn>
                <a:cxn ang="0">
                  <a:pos x="24" y="206"/>
                </a:cxn>
                <a:cxn ang="0">
                  <a:pos x="14" y="194"/>
                </a:cxn>
                <a:cxn ang="0">
                  <a:pos x="14" y="194"/>
                </a:cxn>
                <a:cxn ang="0">
                  <a:pos x="8" y="188"/>
                </a:cxn>
                <a:cxn ang="0">
                  <a:pos x="6" y="180"/>
                </a:cxn>
                <a:cxn ang="0">
                  <a:pos x="2" y="162"/>
                </a:cxn>
                <a:cxn ang="0">
                  <a:pos x="0" y="146"/>
                </a:cxn>
                <a:cxn ang="0">
                  <a:pos x="0" y="136"/>
                </a:cxn>
                <a:cxn ang="0">
                  <a:pos x="0" y="0"/>
                </a:cxn>
                <a:cxn ang="0">
                  <a:pos x="64" y="0"/>
                </a:cxn>
              </a:cxnLst>
              <a:rect l="0" t="0" r="r" b="b"/>
              <a:pathLst>
                <a:path w="208" h="224">
                  <a:moveTo>
                    <a:pt x="64" y="0"/>
                  </a:moveTo>
                  <a:lnTo>
                    <a:pt x="64" y="130"/>
                  </a:lnTo>
                  <a:lnTo>
                    <a:pt x="64" y="130"/>
                  </a:lnTo>
                  <a:lnTo>
                    <a:pt x="64" y="146"/>
                  </a:lnTo>
                  <a:lnTo>
                    <a:pt x="66" y="154"/>
                  </a:lnTo>
                  <a:lnTo>
                    <a:pt x="68" y="162"/>
                  </a:lnTo>
                  <a:lnTo>
                    <a:pt x="72" y="168"/>
                  </a:lnTo>
                  <a:lnTo>
                    <a:pt x="78" y="174"/>
                  </a:lnTo>
                  <a:lnTo>
                    <a:pt x="88" y="176"/>
                  </a:lnTo>
                  <a:lnTo>
                    <a:pt x="98" y="178"/>
                  </a:lnTo>
                  <a:lnTo>
                    <a:pt x="98" y="178"/>
                  </a:lnTo>
                  <a:lnTo>
                    <a:pt x="112" y="176"/>
                  </a:lnTo>
                  <a:lnTo>
                    <a:pt x="122" y="172"/>
                  </a:lnTo>
                  <a:lnTo>
                    <a:pt x="130" y="166"/>
                  </a:lnTo>
                  <a:lnTo>
                    <a:pt x="134" y="158"/>
                  </a:lnTo>
                  <a:lnTo>
                    <a:pt x="138" y="148"/>
                  </a:lnTo>
                  <a:lnTo>
                    <a:pt x="138" y="136"/>
                  </a:lnTo>
                  <a:lnTo>
                    <a:pt x="140" y="110"/>
                  </a:lnTo>
                  <a:lnTo>
                    <a:pt x="140" y="0"/>
                  </a:lnTo>
                  <a:lnTo>
                    <a:pt x="206" y="0"/>
                  </a:lnTo>
                  <a:lnTo>
                    <a:pt x="206" y="144"/>
                  </a:lnTo>
                  <a:lnTo>
                    <a:pt x="206" y="144"/>
                  </a:lnTo>
                  <a:lnTo>
                    <a:pt x="206" y="202"/>
                  </a:lnTo>
                  <a:lnTo>
                    <a:pt x="206" y="202"/>
                  </a:lnTo>
                  <a:lnTo>
                    <a:pt x="208" y="218"/>
                  </a:lnTo>
                  <a:lnTo>
                    <a:pt x="146" y="218"/>
                  </a:lnTo>
                  <a:lnTo>
                    <a:pt x="144" y="190"/>
                  </a:lnTo>
                  <a:lnTo>
                    <a:pt x="144" y="190"/>
                  </a:lnTo>
                  <a:lnTo>
                    <a:pt x="136" y="198"/>
                  </a:lnTo>
                  <a:lnTo>
                    <a:pt x="124" y="210"/>
                  </a:lnTo>
                  <a:lnTo>
                    <a:pt x="116" y="216"/>
                  </a:lnTo>
                  <a:lnTo>
                    <a:pt x="106" y="220"/>
                  </a:lnTo>
                  <a:lnTo>
                    <a:pt x="94" y="222"/>
                  </a:lnTo>
                  <a:lnTo>
                    <a:pt x="80" y="224"/>
                  </a:lnTo>
                  <a:lnTo>
                    <a:pt x="80" y="224"/>
                  </a:lnTo>
                  <a:lnTo>
                    <a:pt x="68" y="224"/>
                  </a:lnTo>
                  <a:lnTo>
                    <a:pt x="58" y="222"/>
                  </a:lnTo>
                  <a:lnTo>
                    <a:pt x="40" y="214"/>
                  </a:lnTo>
                  <a:lnTo>
                    <a:pt x="24" y="206"/>
                  </a:lnTo>
                  <a:lnTo>
                    <a:pt x="14" y="194"/>
                  </a:lnTo>
                  <a:lnTo>
                    <a:pt x="14" y="194"/>
                  </a:lnTo>
                  <a:lnTo>
                    <a:pt x="8" y="188"/>
                  </a:lnTo>
                  <a:lnTo>
                    <a:pt x="6" y="180"/>
                  </a:lnTo>
                  <a:lnTo>
                    <a:pt x="2" y="162"/>
                  </a:lnTo>
                  <a:lnTo>
                    <a:pt x="0" y="146"/>
                  </a:lnTo>
                  <a:lnTo>
                    <a:pt x="0" y="136"/>
                  </a:lnTo>
                  <a:lnTo>
                    <a:pt x="0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3074" y="2039"/>
              <a:ext cx="208" cy="224"/>
            </a:xfrm>
            <a:custGeom>
              <a:avLst/>
              <a:gdLst/>
              <a:ahLst/>
              <a:cxnLst>
                <a:cxn ang="0">
                  <a:pos x="2" y="44"/>
                </a:cxn>
                <a:cxn ang="0">
                  <a:pos x="2" y="44"/>
                </a:cxn>
                <a:cxn ang="0">
                  <a:pos x="2" y="30"/>
                </a:cxn>
                <a:cxn ang="0">
                  <a:pos x="0" y="6"/>
                </a:cxn>
                <a:cxn ang="0">
                  <a:pos x="62" y="6"/>
                </a:cxn>
                <a:cxn ang="0">
                  <a:pos x="64" y="38"/>
                </a:cxn>
                <a:cxn ang="0">
                  <a:pos x="64" y="38"/>
                </a:cxn>
                <a:cxn ang="0">
                  <a:pos x="70" y="28"/>
                </a:cxn>
                <a:cxn ang="0">
                  <a:pos x="76" y="22"/>
                </a:cxn>
                <a:cxn ang="0">
                  <a:pos x="84" y="16"/>
                </a:cxn>
                <a:cxn ang="0">
                  <a:pos x="94" y="10"/>
                </a:cxn>
                <a:cxn ang="0">
                  <a:pos x="104" y="4"/>
                </a:cxn>
                <a:cxn ang="0">
                  <a:pos x="118" y="2"/>
                </a:cxn>
                <a:cxn ang="0">
                  <a:pos x="134" y="0"/>
                </a:cxn>
                <a:cxn ang="0">
                  <a:pos x="134" y="0"/>
                </a:cxn>
                <a:cxn ang="0">
                  <a:pos x="150" y="0"/>
                </a:cxn>
                <a:cxn ang="0">
                  <a:pos x="162" y="4"/>
                </a:cxn>
                <a:cxn ang="0">
                  <a:pos x="174" y="8"/>
                </a:cxn>
                <a:cxn ang="0">
                  <a:pos x="182" y="14"/>
                </a:cxn>
                <a:cxn ang="0">
                  <a:pos x="190" y="22"/>
                </a:cxn>
                <a:cxn ang="0">
                  <a:pos x="194" y="28"/>
                </a:cxn>
                <a:cxn ang="0">
                  <a:pos x="202" y="40"/>
                </a:cxn>
                <a:cxn ang="0">
                  <a:pos x="202" y="40"/>
                </a:cxn>
                <a:cxn ang="0">
                  <a:pos x="204" y="52"/>
                </a:cxn>
                <a:cxn ang="0">
                  <a:pos x="206" y="64"/>
                </a:cxn>
                <a:cxn ang="0">
                  <a:pos x="208" y="106"/>
                </a:cxn>
                <a:cxn ang="0">
                  <a:pos x="208" y="224"/>
                </a:cxn>
                <a:cxn ang="0">
                  <a:pos x="142" y="224"/>
                </a:cxn>
                <a:cxn ang="0">
                  <a:pos x="142" y="88"/>
                </a:cxn>
                <a:cxn ang="0">
                  <a:pos x="142" y="88"/>
                </a:cxn>
                <a:cxn ang="0">
                  <a:pos x="142" y="76"/>
                </a:cxn>
                <a:cxn ang="0">
                  <a:pos x="138" y="64"/>
                </a:cxn>
                <a:cxn ang="0">
                  <a:pos x="138" y="64"/>
                </a:cxn>
                <a:cxn ang="0">
                  <a:pos x="134" y="58"/>
                </a:cxn>
                <a:cxn ang="0">
                  <a:pos x="128" y="52"/>
                </a:cxn>
                <a:cxn ang="0">
                  <a:pos x="118" y="48"/>
                </a:cxn>
                <a:cxn ang="0">
                  <a:pos x="108" y="46"/>
                </a:cxn>
                <a:cxn ang="0">
                  <a:pos x="108" y="46"/>
                </a:cxn>
                <a:cxn ang="0">
                  <a:pos x="98" y="48"/>
                </a:cxn>
                <a:cxn ang="0">
                  <a:pos x="88" y="50"/>
                </a:cxn>
                <a:cxn ang="0">
                  <a:pos x="80" y="56"/>
                </a:cxn>
                <a:cxn ang="0">
                  <a:pos x="74" y="62"/>
                </a:cxn>
                <a:cxn ang="0">
                  <a:pos x="74" y="62"/>
                </a:cxn>
                <a:cxn ang="0">
                  <a:pos x="72" y="68"/>
                </a:cxn>
                <a:cxn ang="0">
                  <a:pos x="68" y="76"/>
                </a:cxn>
                <a:cxn ang="0">
                  <a:pos x="68" y="84"/>
                </a:cxn>
                <a:cxn ang="0">
                  <a:pos x="66" y="96"/>
                </a:cxn>
                <a:cxn ang="0">
                  <a:pos x="66" y="224"/>
                </a:cxn>
                <a:cxn ang="0">
                  <a:pos x="2" y="224"/>
                </a:cxn>
                <a:cxn ang="0">
                  <a:pos x="2" y="44"/>
                </a:cxn>
              </a:cxnLst>
              <a:rect l="0" t="0" r="r" b="b"/>
              <a:pathLst>
                <a:path w="208" h="224">
                  <a:moveTo>
                    <a:pt x="2" y="44"/>
                  </a:moveTo>
                  <a:lnTo>
                    <a:pt x="2" y="44"/>
                  </a:lnTo>
                  <a:lnTo>
                    <a:pt x="2" y="30"/>
                  </a:lnTo>
                  <a:lnTo>
                    <a:pt x="0" y="6"/>
                  </a:lnTo>
                  <a:lnTo>
                    <a:pt x="62" y="6"/>
                  </a:lnTo>
                  <a:lnTo>
                    <a:pt x="64" y="38"/>
                  </a:lnTo>
                  <a:lnTo>
                    <a:pt x="64" y="38"/>
                  </a:lnTo>
                  <a:lnTo>
                    <a:pt x="70" y="28"/>
                  </a:lnTo>
                  <a:lnTo>
                    <a:pt x="76" y="22"/>
                  </a:lnTo>
                  <a:lnTo>
                    <a:pt x="84" y="16"/>
                  </a:lnTo>
                  <a:lnTo>
                    <a:pt x="94" y="10"/>
                  </a:lnTo>
                  <a:lnTo>
                    <a:pt x="104" y="4"/>
                  </a:lnTo>
                  <a:lnTo>
                    <a:pt x="118" y="2"/>
                  </a:lnTo>
                  <a:lnTo>
                    <a:pt x="134" y="0"/>
                  </a:lnTo>
                  <a:lnTo>
                    <a:pt x="134" y="0"/>
                  </a:lnTo>
                  <a:lnTo>
                    <a:pt x="150" y="0"/>
                  </a:lnTo>
                  <a:lnTo>
                    <a:pt x="162" y="4"/>
                  </a:lnTo>
                  <a:lnTo>
                    <a:pt x="174" y="8"/>
                  </a:lnTo>
                  <a:lnTo>
                    <a:pt x="182" y="14"/>
                  </a:lnTo>
                  <a:lnTo>
                    <a:pt x="190" y="22"/>
                  </a:lnTo>
                  <a:lnTo>
                    <a:pt x="194" y="28"/>
                  </a:lnTo>
                  <a:lnTo>
                    <a:pt x="202" y="40"/>
                  </a:lnTo>
                  <a:lnTo>
                    <a:pt x="202" y="40"/>
                  </a:lnTo>
                  <a:lnTo>
                    <a:pt x="204" y="52"/>
                  </a:lnTo>
                  <a:lnTo>
                    <a:pt x="206" y="64"/>
                  </a:lnTo>
                  <a:lnTo>
                    <a:pt x="208" y="106"/>
                  </a:lnTo>
                  <a:lnTo>
                    <a:pt x="208" y="224"/>
                  </a:lnTo>
                  <a:lnTo>
                    <a:pt x="142" y="224"/>
                  </a:lnTo>
                  <a:lnTo>
                    <a:pt x="142" y="88"/>
                  </a:lnTo>
                  <a:lnTo>
                    <a:pt x="142" y="88"/>
                  </a:lnTo>
                  <a:lnTo>
                    <a:pt x="142" y="76"/>
                  </a:lnTo>
                  <a:lnTo>
                    <a:pt x="138" y="64"/>
                  </a:lnTo>
                  <a:lnTo>
                    <a:pt x="138" y="64"/>
                  </a:lnTo>
                  <a:lnTo>
                    <a:pt x="134" y="58"/>
                  </a:lnTo>
                  <a:lnTo>
                    <a:pt x="128" y="52"/>
                  </a:lnTo>
                  <a:lnTo>
                    <a:pt x="118" y="48"/>
                  </a:lnTo>
                  <a:lnTo>
                    <a:pt x="108" y="46"/>
                  </a:lnTo>
                  <a:lnTo>
                    <a:pt x="108" y="46"/>
                  </a:lnTo>
                  <a:lnTo>
                    <a:pt x="98" y="48"/>
                  </a:lnTo>
                  <a:lnTo>
                    <a:pt x="88" y="50"/>
                  </a:lnTo>
                  <a:lnTo>
                    <a:pt x="80" y="56"/>
                  </a:lnTo>
                  <a:lnTo>
                    <a:pt x="74" y="62"/>
                  </a:lnTo>
                  <a:lnTo>
                    <a:pt x="74" y="62"/>
                  </a:lnTo>
                  <a:lnTo>
                    <a:pt x="72" y="68"/>
                  </a:lnTo>
                  <a:lnTo>
                    <a:pt x="68" y="76"/>
                  </a:lnTo>
                  <a:lnTo>
                    <a:pt x="68" y="84"/>
                  </a:lnTo>
                  <a:lnTo>
                    <a:pt x="66" y="96"/>
                  </a:lnTo>
                  <a:lnTo>
                    <a:pt x="66" y="224"/>
                  </a:lnTo>
                  <a:lnTo>
                    <a:pt x="2" y="224"/>
                  </a:lnTo>
                  <a:lnTo>
                    <a:pt x="2" y="44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20" name="Freeform 18"/>
            <p:cNvSpPr>
              <a:spLocks noEditPoints="1"/>
            </p:cNvSpPr>
            <p:nvPr userDrawn="1"/>
          </p:nvSpPr>
          <p:spPr bwMode="auto">
            <a:xfrm>
              <a:off x="3324" y="1961"/>
              <a:ext cx="69" cy="3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0" y="0"/>
                </a:cxn>
                <a:cxn ang="0">
                  <a:pos x="70" y="56"/>
                </a:cxn>
                <a:cxn ang="0">
                  <a:pos x="0" y="56"/>
                </a:cxn>
                <a:cxn ang="0">
                  <a:pos x="0" y="0"/>
                </a:cxn>
                <a:cxn ang="0">
                  <a:pos x="2" y="94"/>
                </a:cxn>
                <a:cxn ang="0">
                  <a:pos x="66" y="94"/>
                </a:cxn>
                <a:cxn ang="0">
                  <a:pos x="66" y="312"/>
                </a:cxn>
                <a:cxn ang="0">
                  <a:pos x="2" y="312"/>
                </a:cxn>
                <a:cxn ang="0">
                  <a:pos x="2" y="94"/>
                </a:cxn>
              </a:cxnLst>
              <a:rect l="0" t="0" r="r" b="b"/>
              <a:pathLst>
                <a:path w="70" h="312">
                  <a:moveTo>
                    <a:pt x="0" y="0"/>
                  </a:moveTo>
                  <a:lnTo>
                    <a:pt x="70" y="0"/>
                  </a:lnTo>
                  <a:lnTo>
                    <a:pt x="70" y="56"/>
                  </a:lnTo>
                  <a:lnTo>
                    <a:pt x="0" y="56"/>
                  </a:lnTo>
                  <a:lnTo>
                    <a:pt x="0" y="0"/>
                  </a:lnTo>
                  <a:close/>
                  <a:moveTo>
                    <a:pt x="2" y="94"/>
                  </a:moveTo>
                  <a:lnTo>
                    <a:pt x="66" y="94"/>
                  </a:lnTo>
                  <a:lnTo>
                    <a:pt x="66" y="312"/>
                  </a:lnTo>
                  <a:lnTo>
                    <a:pt x="2" y="312"/>
                  </a:lnTo>
                  <a:lnTo>
                    <a:pt x="2" y="94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3408" y="2055"/>
              <a:ext cx="230" cy="21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118" y="148"/>
                </a:cxn>
                <a:cxn ang="0">
                  <a:pos x="168" y="0"/>
                </a:cxn>
                <a:cxn ang="0">
                  <a:pos x="230" y="0"/>
                </a:cxn>
                <a:cxn ang="0">
                  <a:pos x="150" y="218"/>
                </a:cxn>
                <a:cxn ang="0">
                  <a:pos x="80" y="218"/>
                </a:cxn>
                <a:cxn ang="0">
                  <a:pos x="0" y="0"/>
                </a:cxn>
                <a:cxn ang="0">
                  <a:pos x="68" y="0"/>
                </a:cxn>
              </a:cxnLst>
              <a:rect l="0" t="0" r="r" b="b"/>
              <a:pathLst>
                <a:path w="230" h="218">
                  <a:moveTo>
                    <a:pt x="68" y="0"/>
                  </a:moveTo>
                  <a:lnTo>
                    <a:pt x="118" y="148"/>
                  </a:lnTo>
                  <a:lnTo>
                    <a:pt x="168" y="0"/>
                  </a:lnTo>
                  <a:lnTo>
                    <a:pt x="230" y="0"/>
                  </a:lnTo>
                  <a:lnTo>
                    <a:pt x="150" y="218"/>
                  </a:lnTo>
                  <a:lnTo>
                    <a:pt x="80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22" name="Freeform 20"/>
            <p:cNvSpPr>
              <a:spLocks noEditPoints="1"/>
            </p:cNvSpPr>
            <p:nvPr userDrawn="1"/>
          </p:nvSpPr>
          <p:spPr bwMode="auto">
            <a:xfrm>
              <a:off x="3647" y="2047"/>
              <a:ext cx="208" cy="233"/>
            </a:xfrm>
            <a:custGeom>
              <a:avLst/>
              <a:gdLst/>
              <a:ahLst/>
              <a:cxnLst>
                <a:cxn ang="0">
                  <a:pos x="62" y="134"/>
                </a:cxn>
                <a:cxn ang="0">
                  <a:pos x="64" y="158"/>
                </a:cxn>
                <a:cxn ang="0">
                  <a:pos x="72" y="176"/>
                </a:cxn>
                <a:cxn ang="0">
                  <a:pos x="92" y="190"/>
                </a:cxn>
                <a:cxn ang="0">
                  <a:pos x="106" y="192"/>
                </a:cxn>
                <a:cxn ang="0">
                  <a:pos x="130" y="186"/>
                </a:cxn>
                <a:cxn ang="0">
                  <a:pos x="138" y="176"/>
                </a:cxn>
                <a:cxn ang="0">
                  <a:pos x="144" y="162"/>
                </a:cxn>
                <a:cxn ang="0">
                  <a:pos x="202" y="162"/>
                </a:cxn>
                <a:cxn ang="0">
                  <a:pos x="198" y="182"/>
                </a:cxn>
                <a:cxn ang="0">
                  <a:pos x="182" y="208"/>
                </a:cxn>
                <a:cxn ang="0">
                  <a:pos x="176" y="214"/>
                </a:cxn>
                <a:cxn ang="0">
                  <a:pos x="150" y="228"/>
                </a:cxn>
                <a:cxn ang="0">
                  <a:pos x="106" y="234"/>
                </a:cxn>
                <a:cxn ang="0">
                  <a:pos x="90" y="234"/>
                </a:cxn>
                <a:cxn ang="0">
                  <a:pos x="58" y="226"/>
                </a:cxn>
                <a:cxn ang="0">
                  <a:pos x="38" y="216"/>
                </a:cxn>
                <a:cxn ang="0">
                  <a:pos x="28" y="208"/>
                </a:cxn>
                <a:cxn ang="0">
                  <a:pos x="16" y="190"/>
                </a:cxn>
                <a:cxn ang="0">
                  <a:pos x="2" y="148"/>
                </a:cxn>
                <a:cxn ang="0">
                  <a:pos x="0" y="122"/>
                </a:cxn>
                <a:cxn ang="0">
                  <a:pos x="6" y="80"/>
                </a:cxn>
                <a:cxn ang="0">
                  <a:pos x="16" y="54"/>
                </a:cxn>
                <a:cxn ang="0">
                  <a:pos x="34" y="30"/>
                </a:cxn>
                <a:cxn ang="0">
                  <a:pos x="46" y="18"/>
                </a:cxn>
                <a:cxn ang="0">
                  <a:pos x="74" y="6"/>
                </a:cxn>
                <a:cxn ang="0">
                  <a:pos x="108" y="0"/>
                </a:cxn>
                <a:cxn ang="0">
                  <a:pos x="120" y="2"/>
                </a:cxn>
                <a:cxn ang="0">
                  <a:pos x="144" y="6"/>
                </a:cxn>
                <a:cxn ang="0">
                  <a:pos x="168" y="18"/>
                </a:cxn>
                <a:cxn ang="0">
                  <a:pos x="188" y="40"/>
                </a:cxn>
                <a:cxn ang="0">
                  <a:pos x="196" y="54"/>
                </a:cxn>
                <a:cxn ang="0">
                  <a:pos x="204" y="76"/>
                </a:cxn>
                <a:cxn ang="0">
                  <a:pos x="208" y="118"/>
                </a:cxn>
                <a:cxn ang="0">
                  <a:pos x="62" y="134"/>
                </a:cxn>
                <a:cxn ang="0">
                  <a:pos x="144" y="94"/>
                </a:cxn>
                <a:cxn ang="0">
                  <a:pos x="142" y="74"/>
                </a:cxn>
                <a:cxn ang="0">
                  <a:pos x="134" y="58"/>
                </a:cxn>
                <a:cxn ang="0">
                  <a:pos x="118" y="46"/>
                </a:cxn>
                <a:cxn ang="0">
                  <a:pos x="106" y="44"/>
                </a:cxn>
                <a:cxn ang="0">
                  <a:pos x="88" y="48"/>
                </a:cxn>
                <a:cxn ang="0">
                  <a:pos x="74" y="60"/>
                </a:cxn>
                <a:cxn ang="0">
                  <a:pos x="68" y="74"/>
                </a:cxn>
                <a:cxn ang="0">
                  <a:pos x="144" y="94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8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2" y="190"/>
                  </a:lnTo>
                  <a:lnTo>
                    <a:pt x="106" y="192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30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2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2" y="162"/>
                  </a:lnTo>
                  <a:lnTo>
                    <a:pt x="202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82" y="208"/>
                  </a:lnTo>
                  <a:lnTo>
                    <a:pt x="176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6" y="234"/>
                  </a:lnTo>
                  <a:lnTo>
                    <a:pt x="106" y="234"/>
                  </a:lnTo>
                  <a:lnTo>
                    <a:pt x="90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8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8" y="208"/>
                  </a:lnTo>
                  <a:lnTo>
                    <a:pt x="22" y="198"/>
                  </a:lnTo>
                  <a:lnTo>
                    <a:pt x="16" y="190"/>
                  </a:lnTo>
                  <a:lnTo>
                    <a:pt x="8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6" y="80"/>
                  </a:lnTo>
                  <a:lnTo>
                    <a:pt x="10" y="66"/>
                  </a:lnTo>
                  <a:lnTo>
                    <a:pt x="16" y="54"/>
                  </a:lnTo>
                  <a:lnTo>
                    <a:pt x="24" y="40"/>
                  </a:lnTo>
                  <a:lnTo>
                    <a:pt x="34" y="30"/>
                  </a:lnTo>
                  <a:lnTo>
                    <a:pt x="46" y="18"/>
                  </a:lnTo>
                  <a:lnTo>
                    <a:pt x="46" y="18"/>
                  </a:lnTo>
                  <a:lnTo>
                    <a:pt x="60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8" y="0"/>
                  </a:lnTo>
                  <a:lnTo>
                    <a:pt x="108" y="0"/>
                  </a:lnTo>
                  <a:lnTo>
                    <a:pt x="120" y="2"/>
                  </a:lnTo>
                  <a:lnTo>
                    <a:pt x="132" y="4"/>
                  </a:lnTo>
                  <a:lnTo>
                    <a:pt x="144" y="6"/>
                  </a:lnTo>
                  <a:lnTo>
                    <a:pt x="156" y="12"/>
                  </a:lnTo>
                  <a:lnTo>
                    <a:pt x="168" y="18"/>
                  </a:lnTo>
                  <a:lnTo>
                    <a:pt x="178" y="28"/>
                  </a:lnTo>
                  <a:lnTo>
                    <a:pt x="188" y="40"/>
                  </a:lnTo>
                  <a:lnTo>
                    <a:pt x="196" y="54"/>
                  </a:lnTo>
                  <a:lnTo>
                    <a:pt x="196" y="54"/>
                  </a:lnTo>
                  <a:lnTo>
                    <a:pt x="200" y="64"/>
                  </a:lnTo>
                  <a:lnTo>
                    <a:pt x="204" y="76"/>
                  </a:lnTo>
                  <a:lnTo>
                    <a:pt x="208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4" y="94"/>
                  </a:moveTo>
                  <a:lnTo>
                    <a:pt x="144" y="94"/>
                  </a:lnTo>
                  <a:lnTo>
                    <a:pt x="142" y="82"/>
                  </a:lnTo>
                  <a:lnTo>
                    <a:pt x="142" y="74"/>
                  </a:lnTo>
                  <a:lnTo>
                    <a:pt x="138" y="64"/>
                  </a:lnTo>
                  <a:lnTo>
                    <a:pt x="134" y="58"/>
                  </a:lnTo>
                  <a:lnTo>
                    <a:pt x="126" y="50"/>
                  </a:lnTo>
                  <a:lnTo>
                    <a:pt x="118" y="46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96" y="46"/>
                  </a:lnTo>
                  <a:lnTo>
                    <a:pt x="88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8" y="74"/>
                  </a:lnTo>
                  <a:lnTo>
                    <a:pt x="64" y="94"/>
                  </a:lnTo>
                  <a:lnTo>
                    <a:pt x="144" y="94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881" y="2043"/>
              <a:ext cx="135" cy="220"/>
            </a:xfrm>
            <a:custGeom>
              <a:avLst/>
              <a:gdLst/>
              <a:ahLst/>
              <a:cxnLst>
                <a:cxn ang="0">
                  <a:pos x="2" y="56"/>
                </a:cxn>
                <a:cxn ang="0">
                  <a:pos x="2" y="56"/>
                </a:cxn>
                <a:cxn ang="0">
                  <a:pos x="0" y="2"/>
                </a:cxn>
                <a:cxn ang="0">
                  <a:pos x="60" y="2"/>
                </a:cxn>
                <a:cxn ang="0">
                  <a:pos x="60" y="42"/>
                </a:cxn>
                <a:cxn ang="0">
                  <a:pos x="60" y="42"/>
                </a:cxn>
                <a:cxn ang="0">
                  <a:pos x="68" y="28"/>
                </a:cxn>
                <a:cxn ang="0">
                  <a:pos x="74" y="20"/>
                </a:cxn>
                <a:cxn ang="0">
                  <a:pos x="82" y="14"/>
                </a:cxn>
                <a:cxn ang="0">
                  <a:pos x="92" y="8"/>
                </a:cxn>
                <a:cxn ang="0">
                  <a:pos x="102" y="4"/>
                </a:cxn>
                <a:cxn ang="0">
                  <a:pos x="118" y="0"/>
                </a:cxn>
                <a:cxn ang="0">
                  <a:pos x="136" y="0"/>
                </a:cxn>
                <a:cxn ang="0">
                  <a:pos x="136" y="58"/>
                </a:cxn>
                <a:cxn ang="0">
                  <a:pos x="136" y="58"/>
                </a:cxn>
                <a:cxn ang="0">
                  <a:pos x="114" y="58"/>
                </a:cxn>
                <a:cxn ang="0">
                  <a:pos x="98" y="60"/>
                </a:cxn>
                <a:cxn ang="0">
                  <a:pos x="86" y="66"/>
                </a:cxn>
                <a:cxn ang="0">
                  <a:pos x="76" y="72"/>
                </a:cxn>
                <a:cxn ang="0">
                  <a:pos x="72" y="82"/>
                </a:cxn>
                <a:cxn ang="0">
                  <a:pos x="68" y="92"/>
                </a:cxn>
                <a:cxn ang="0">
                  <a:pos x="66" y="102"/>
                </a:cxn>
                <a:cxn ang="0">
                  <a:pos x="66" y="112"/>
                </a:cxn>
                <a:cxn ang="0">
                  <a:pos x="66" y="220"/>
                </a:cxn>
                <a:cxn ang="0">
                  <a:pos x="2" y="220"/>
                </a:cxn>
                <a:cxn ang="0">
                  <a:pos x="2" y="56"/>
                </a:cxn>
              </a:cxnLst>
              <a:rect l="0" t="0" r="r" b="b"/>
              <a:pathLst>
                <a:path w="136" h="220">
                  <a:moveTo>
                    <a:pt x="2" y="56"/>
                  </a:moveTo>
                  <a:lnTo>
                    <a:pt x="2" y="56"/>
                  </a:lnTo>
                  <a:lnTo>
                    <a:pt x="0" y="2"/>
                  </a:lnTo>
                  <a:lnTo>
                    <a:pt x="60" y="2"/>
                  </a:lnTo>
                  <a:lnTo>
                    <a:pt x="60" y="42"/>
                  </a:lnTo>
                  <a:lnTo>
                    <a:pt x="60" y="42"/>
                  </a:lnTo>
                  <a:lnTo>
                    <a:pt x="68" y="28"/>
                  </a:lnTo>
                  <a:lnTo>
                    <a:pt x="74" y="20"/>
                  </a:lnTo>
                  <a:lnTo>
                    <a:pt x="82" y="14"/>
                  </a:lnTo>
                  <a:lnTo>
                    <a:pt x="92" y="8"/>
                  </a:lnTo>
                  <a:lnTo>
                    <a:pt x="102" y="4"/>
                  </a:lnTo>
                  <a:lnTo>
                    <a:pt x="118" y="0"/>
                  </a:lnTo>
                  <a:lnTo>
                    <a:pt x="136" y="0"/>
                  </a:lnTo>
                  <a:lnTo>
                    <a:pt x="136" y="58"/>
                  </a:lnTo>
                  <a:lnTo>
                    <a:pt x="136" y="58"/>
                  </a:lnTo>
                  <a:lnTo>
                    <a:pt x="114" y="58"/>
                  </a:lnTo>
                  <a:lnTo>
                    <a:pt x="98" y="60"/>
                  </a:lnTo>
                  <a:lnTo>
                    <a:pt x="86" y="66"/>
                  </a:lnTo>
                  <a:lnTo>
                    <a:pt x="76" y="72"/>
                  </a:lnTo>
                  <a:lnTo>
                    <a:pt x="72" y="82"/>
                  </a:lnTo>
                  <a:lnTo>
                    <a:pt x="68" y="92"/>
                  </a:lnTo>
                  <a:lnTo>
                    <a:pt x="66" y="102"/>
                  </a:lnTo>
                  <a:lnTo>
                    <a:pt x="66" y="112"/>
                  </a:lnTo>
                  <a:lnTo>
                    <a:pt x="66" y="220"/>
                  </a:lnTo>
                  <a:lnTo>
                    <a:pt x="2" y="220"/>
                  </a:lnTo>
                  <a:lnTo>
                    <a:pt x="2" y="56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auto">
            <a:xfrm>
              <a:off x="4020" y="2049"/>
              <a:ext cx="192" cy="229"/>
            </a:xfrm>
            <a:custGeom>
              <a:avLst/>
              <a:gdLst/>
              <a:ahLst/>
              <a:cxnLst>
                <a:cxn ang="0">
                  <a:pos x="60" y="160"/>
                </a:cxn>
                <a:cxn ang="0">
                  <a:pos x="66" y="176"/>
                </a:cxn>
                <a:cxn ang="0">
                  <a:pos x="74" y="186"/>
                </a:cxn>
                <a:cxn ang="0">
                  <a:pos x="88" y="190"/>
                </a:cxn>
                <a:cxn ang="0">
                  <a:pos x="98" y="190"/>
                </a:cxn>
                <a:cxn ang="0">
                  <a:pos x="112" y="188"/>
                </a:cxn>
                <a:cxn ang="0">
                  <a:pos x="122" y="182"/>
                </a:cxn>
                <a:cxn ang="0">
                  <a:pos x="130" y="164"/>
                </a:cxn>
                <a:cxn ang="0">
                  <a:pos x="130" y="158"/>
                </a:cxn>
                <a:cxn ang="0">
                  <a:pos x="116" y="146"/>
                </a:cxn>
                <a:cxn ang="0">
                  <a:pos x="60" y="130"/>
                </a:cxn>
                <a:cxn ang="0">
                  <a:pos x="44" y="124"/>
                </a:cxn>
                <a:cxn ang="0">
                  <a:pos x="26" y="114"/>
                </a:cxn>
                <a:cxn ang="0">
                  <a:pos x="12" y="96"/>
                </a:cxn>
                <a:cxn ang="0">
                  <a:pos x="6" y="68"/>
                </a:cxn>
                <a:cxn ang="0">
                  <a:pos x="8" y="54"/>
                </a:cxn>
                <a:cxn ang="0">
                  <a:pos x="20" y="28"/>
                </a:cxn>
                <a:cxn ang="0">
                  <a:pos x="46" y="12"/>
                </a:cxn>
                <a:cxn ang="0">
                  <a:pos x="80" y="2"/>
                </a:cxn>
                <a:cxn ang="0">
                  <a:pos x="102" y="0"/>
                </a:cxn>
                <a:cxn ang="0">
                  <a:pos x="132" y="4"/>
                </a:cxn>
                <a:cxn ang="0">
                  <a:pos x="158" y="16"/>
                </a:cxn>
                <a:cxn ang="0">
                  <a:pos x="176" y="36"/>
                </a:cxn>
                <a:cxn ang="0">
                  <a:pos x="184" y="66"/>
                </a:cxn>
                <a:cxn ang="0">
                  <a:pos x="126" y="66"/>
                </a:cxn>
                <a:cxn ang="0">
                  <a:pos x="122" y="50"/>
                </a:cxn>
                <a:cxn ang="0">
                  <a:pos x="114" y="44"/>
                </a:cxn>
                <a:cxn ang="0">
                  <a:pos x="94" y="40"/>
                </a:cxn>
                <a:cxn ang="0">
                  <a:pos x="82" y="40"/>
                </a:cxn>
                <a:cxn ang="0">
                  <a:pos x="66" y="52"/>
                </a:cxn>
                <a:cxn ang="0">
                  <a:pos x="64" y="60"/>
                </a:cxn>
                <a:cxn ang="0">
                  <a:pos x="66" y="70"/>
                </a:cxn>
                <a:cxn ang="0">
                  <a:pos x="82" y="80"/>
                </a:cxn>
                <a:cxn ang="0">
                  <a:pos x="134" y="94"/>
                </a:cxn>
                <a:cxn ang="0">
                  <a:pos x="148" y="98"/>
                </a:cxn>
                <a:cxn ang="0">
                  <a:pos x="170" y="110"/>
                </a:cxn>
                <a:cxn ang="0">
                  <a:pos x="184" y="126"/>
                </a:cxn>
                <a:cxn ang="0">
                  <a:pos x="190" y="144"/>
                </a:cxn>
                <a:cxn ang="0">
                  <a:pos x="192" y="156"/>
                </a:cxn>
                <a:cxn ang="0">
                  <a:pos x="186" y="182"/>
                </a:cxn>
                <a:cxn ang="0">
                  <a:pos x="168" y="208"/>
                </a:cxn>
                <a:cxn ang="0">
                  <a:pos x="136" y="224"/>
                </a:cxn>
                <a:cxn ang="0">
                  <a:pos x="92" y="230"/>
                </a:cxn>
                <a:cxn ang="0">
                  <a:pos x="70" y="230"/>
                </a:cxn>
                <a:cxn ang="0">
                  <a:pos x="42" y="222"/>
                </a:cxn>
                <a:cxn ang="0">
                  <a:pos x="24" y="210"/>
                </a:cxn>
                <a:cxn ang="0">
                  <a:pos x="16" y="204"/>
                </a:cxn>
                <a:cxn ang="0">
                  <a:pos x="4" y="180"/>
                </a:cxn>
                <a:cxn ang="0">
                  <a:pos x="0" y="160"/>
                </a:cxn>
              </a:cxnLst>
              <a:rect l="0" t="0" r="r" b="b"/>
              <a:pathLst>
                <a:path w="192" h="230">
                  <a:moveTo>
                    <a:pt x="60" y="160"/>
                  </a:moveTo>
                  <a:lnTo>
                    <a:pt x="60" y="160"/>
                  </a:lnTo>
                  <a:lnTo>
                    <a:pt x="64" y="172"/>
                  </a:lnTo>
                  <a:lnTo>
                    <a:pt x="66" y="176"/>
                  </a:lnTo>
                  <a:lnTo>
                    <a:pt x="70" y="182"/>
                  </a:lnTo>
                  <a:lnTo>
                    <a:pt x="74" y="186"/>
                  </a:lnTo>
                  <a:lnTo>
                    <a:pt x="80" y="188"/>
                  </a:lnTo>
                  <a:lnTo>
                    <a:pt x="88" y="190"/>
                  </a:lnTo>
                  <a:lnTo>
                    <a:pt x="98" y="190"/>
                  </a:lnTo>
                  <a:lnTo>
                    <a:pt x="98" y="190"/>
                  </a:lnTo>
                  <a:lnTo>
                    <a:pt x="106" y="190"/>
                  </a:lnTo>
                  <a:lnTo>
                    <a:pt x="112" y="188"/>
                  </a:lnTo>
                  <a:lnTo>
                    <a:pt x="118" y="186"/>
                  </a:lnTo>
                  <a:lnTo>
                    <a:pt x="122" y="182"/>
                  </a:lnTo>
                  <a:lnTo>
                    <a:pt x="128" y="174"/>
                  </a:lnTo>
                  <a:lnTo>
                    <a:pt x="130" y="164"/>
                  </a:lnTo>
                  <a:lnTo>
                    <a:pt x="130" y="164"/>
                  </a:lnTo>
                  <a:lnTo>
                    <a:pt x="130" y="158"/>
                  </a:lnTo>
                  <a:lnTo>
                    <a:pt x="126" y="152"/>
                  </a:lnTo>
                  <a:lnTo>
                    <a:pt x="116" y="146"/>
                  </a:lnTo>
                  <a:lnTo>
                    <a:pt x="100" y="140"/>
                  </a:lnTo>
                  <a:lnTo>
                    <a:pt x="60" y="130"/>
                  </a:lnTo>
                  <a:lnTo>
                    <a:pt x="60" y="130"/>
                  </a:lnTo>
                  <a:lnTo>
                    <a:pt x="44" y="124"/>
                  </a:lnTo>
                  <a:lnTo>
                    <a:pt x="36" y="120"/>
                  </a:lnTo>
                  <a:lnTo>
                    <a:pt x="26" y="114"/>
                  </a:lnTo>
                  <a:lnTo>
                    <a:pt x="18" y="106"/>
                  </a:lnTo>
                  <a:lnTo>
                    <a:pt x="12" y="96"/>
                  </a:lnTo>
                  <a:lnTo>
                    <a:pt x="8" y="84"/>
                  </a:lnTo>
                  <a:lnTo>
                    <a:pt x="6" y="68"/>
                  </a:lnTo>
                  <a:lnTo>
                    <a:pt x="6" y="68"/>
                  </a:lnTo>
                  <a:lnTo>
                    <a:pt x="8" y="54"/>
                  </a:lnTo>
                  <a:lnTo>
                    <a:pt x="12" y="40"/>
                  </a:lnTo>
                  <a:lnTo>
                    <a:pt x="20" y="28"/>
                  </a:lnTo>
                  <a:lnTo>
                    <a:pt x="32" y="18"/>
                  </a:lnTo>
                  <a:lnTo>
                    <a:pt x="46" y="12"/>
                  </a:lnTo>
                  <a:lnTo>
                    <a:pt x="62" y="6"/>
                  </a:lnTo>
                  <a:lnTo>
                    <a:pt x="80" y="2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18" y="2"/>
                  </a:lnTo>
                  <a:lnTo>
                    <a:pt x="132" y="4"/>
                  </a:lnTo>
                  <a:lnTo>
                    <a:pt x="146" y="10"/>
                  </a:lnTo>
                  <a:lnTo>
                    <a:pt x="158" y="16"/>
                  </a:lnTo>
                  <a:lnTo>
                    <a:pt x="168" y="26"/>
                  </a:lnTo>
                  <a:lnTo>
                    <a:pt x="176" y="36"/>
                  </a:lnTo>
                  <a:lnTo>
                    <a:pt x="182" y="50"/>
                  </a:lnTo>
                  <a:lnTo>
                    <a:pt x="184" y="66"/>
                  </a:lnTo>
                  <a:lnTo>
                    <a:pt x="126" y="66"/>
                  </a:lnTo>
                  <a:lnTo>
                    <a:pt x="126" y="66"/>
                  </a:lnTo>
                  <a:lnTo>
                    <a:pt x="124" y="58"/>
                  </a:lnTo>
                  <a:lnTo>
                    <a:pt x="122" y="50"/>
                  </a:lnTo>
                  <a:lnTo>
                    <a:pt x="118" y="46"/>
                  </a:lnTo>
                  <a:lnTo>
                    <a:pt x="114" y="44"/>
                  </a:lnTo>
                  <a:lnTo>
                    <a:pt x="104" y="40"/>
                  </a:lnTo>
                  <a:lnTo>
                    <a:pt x="94" y="40"/>
                  </a:lnTo>
                  <a:lnTo>
                    <a:pt x="94" y="40"/>
                  </a:lnTo>
                  <a:lnTo>
                    <a:pt x="82" y="40"/>
                  </a:lnTo>
                  <a:lnTo>
                    <a:pt x="74" y="44"/>
                  </a:lnTo>
                  <a:lnTo>
                    <a:pt x="66" y="52"/>
                  </a:lnTo>
                  <a:lnTo>
                    <a:pt x="64" y="56"/>
                  </a:lnTo>
                  <a:lnTo>
                    <a:pt x="64" y="60"/>
                  </a:lnTo>
                  <a:lnTo>
                    <a:pt x="64" y="60"/>
                  </a:lnTo>
                  <a:lnTo>
                    <a:pt x="66" y="70"/>
                  </a:lnTo>
                  <a:lnTo>
                    <a:pt x="72" y="76"/>
                  </a:lnTo>
                  <a:lnTo>
                    <a:pt x="82" y="80"/>
                  </a:lnTo>
                  <a:lnTo>
                    <a:pt x="94" y="84"/>
                  </a:lnTo>
                  <a:lnTo>
                    <a:pt x="134" y="94"/>
                  </a:lnTo>
                  <a:lnTo>
                    <a:pt x="134" y="94"/>
                  </a:lnTo>
                  <a:lnTo>
                    <a:pt x="148" y="98"/>
                  </a:lnTo>
                  <a:lnTo>
                    <a:pt x="160" y="104"/>
                  </a:lnTo>
                  <a:lnTo>
                    <a:pt x="170" y="110"/>
                  </a:lnTo>
                  <a:lnTo>
                    <a:pt x="178" y="118"/>
                  </a:lnTo>
                  <a:lnTo>
                    <a:pt x="184" y="126"/>
                  </a:lnTo>
                  <a:lnTo>
                    <a:pt x="188" y="134"/>
                  </a:lnTo>
                  <a:lnTo>
                    <a:pt x="190" y="144"/>
                  </a:lnTo>
                  <a:lnTo>
                    <a:pt x="192" y="156"/>
                  </a:lnTo>
                  <a:lnTo>
                    <a:pt x="192" y="156"/>
                  </a:lnTo>
                  <a:lnTo>
                    <a:pt x="190" y="170"/>
                  </a:lnTo>
                  <a:lnTo>
                    <a:pt x="186" y="182"/>
                  </a:lnTo>
                  <a:lnTo>
                    <a:pt x="178" y="196"/>
                  </a:lnTo>
                  <a:lnTo>
                    <a:pt x="168" y="208"/>
                  </a:lnTo>
                  <a:lnTo>
                    <a:pt x="154" y="216"/>
                  </a:lnTo>
                  <a:lnTo>
                    <a:pt x="136" y="224"/>
                  </a:lnTo>
                  <a:lnTo>
                    <a:pt x="116" y="228"/>
                  </a:lnTo>
                  <a:lnTo>
                    <a:pt x="92" y="230"/>
                  </a:lnTo>
                  <a:lnTo>
                    <a:pt x="92" y="230"/>
                  </a:lnTo>
                  <a:lnTo>
                    <a:pt x="70" y="230"/>
                  </a:lnTo>
                  <a:lnTo>
                    <a:pt x="52" y="224"/>
                  </a:lnTo>
                  <a:lnTo>
                    <a:pt x="42" y="222"/>
                  </a:lnTo>
                  <a:lnTo>
                    <a:pt x="32" y="216"/>
                  </a:lnTo>
                  <a:lnTo>
                    <a:pt x="24" y="210"/>
                  </a:lnTo>
                  <a:lnTo>
                    <a:pt x="16" y="204"/>
                  </a:lnTo>
                  <a:lnTo>
                    <a:pt x="16" y="204"/>
                  </a:lnTo>
                  <a:lnTo>
                    <a:pt x="8" y="192"/>
                  </a:lnTo>
                  <a:lnTo>
                    <a:pt x="4" y="180"/>
                  </a:lnTo>
                  <a:lnTo>
                    <a:pt x="2" y="170"/>
                  </a:lnTo>
                  <a:lnTo>
                    <a:pt x="0" y="160"/>
                  </a:lnTo>
                  <a:lnTo>
                    <a:pt x="60" y="160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25" name="Freeform 23"/>
            <p:cNvSpPr>
              <a:spLocks noEditPoints="1"/>
            </p:cNvSpPr>
            <p:nvPr userDrawn="1"/>
          </p:nvSpPr>
          <p:spPr bwMode="auto">
            <a:xfrm>
              <a:off x="4236" y="1961"/>
              <a:ext cx="69" cy="3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8" y="0"/>
                </a:cxn>
                <a:cxn ang="0">
                  <a:pos x="68" y="56"/>
                </a:cxn>
                <a:cxn ang="0">
                  <a:pos x="0" y="56"/>
                </a:cxn>
                <a:cxn ang="0">
                  <a:pos x="0" y="0"/>
                </a:cxn>
                <a:cxn ang="0">
                  <a:pos x="2" y="94"/>
                </a:cxn>
                <a:cxn ang="0">
                  <a:pos x="66" y="94"/>
                </a:cxn>
                <a:cxn ang="0">
                  <a:pos x="66" y="312"/>
                </a:cxn>
                <a:cxn ang="0">
                  <a:pos x="2" y="312"/>
                </a:cxn>
                <a:cxn ang="0">
                  <a:pos x="2" y="94"/>
                </a:cxn>
              </a:cxnLst>
              <a:rect l="0" t="0" r="r" b="b"/>
              <a:pathLst>
                <a:path w="68" h="312">
                  <a:moveTo>
                    <a:pt x="0" y="0"/>
                  </a:moveTo>
                  <a:lnTo>
                    <a:pt x="68" y="0"/>
                  </a:lnTo>
                  <a:lnTo>
                    <a:pt x="68" y="56"/>
                  </a:lnTo>
                  <a:lnTo>
                    <a:pt x="0" y="56"/>
                  </a:lnTo>
                  <a:lnTo>
                    <a:pt x="0" y="0"/>
                  </a:lnTo>
                  <a:close/>
                  <a:moveTo>
                    <a:pt x="2" y="94"/>
                  </a:moveTo>
                  <a:lnTo>
                    <a:pt x="66" y="94"/>
                  </a:lnTo>
                  <a:lnTo>
                    <a:pt x="66" y="312"/>
                  </a:lnTo>
                  <a:lnTo>
                    <a:pt x="2" y="312"/>
                  </a:lnTo>
                  <a:lnTo>
                    <a:pt x="2" y="94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 userDrawn="1"/>
          </p:nvSpPr>
          <p:spPr bwMode="auto">
            <a:xfrm>
              <a:off x="4317" y="1981"/>
              <a:ext cx="159" cy="286"/>
            </a:xfrm>
            <a:custGeom>
              <a:avLst/>
              <a:gdLst/>
              <a:ahLst/>
              <a:cxnLst>
                <a:cxn ang="0">
                  <a:pos x="156" y="280"/>
                </a:cxn>
                <a:cxn ang="0">
                  <a:pos x="156" y="280"/>
                </a:cxn>
                <a:cxn ang="0">
                  <a:pos x="128" y="284"/>
                </a:cxn>
                <a:cxn ang="0">
                  <a:pos x="106" y="286"/>
                </a:cxn>
                <a:cxn ang="0">
                  <a:pos x="106" y="286"/>
                </a:cxn>
                <a:cxn ang="0">
                  <a:pos x="86" y="284"/>
                </a:cxn>
                <a:cxn ang="0">
                  <a:pos x="70" y="280"/>
                </a:cxn>
                <a:cxn ang="0">
                  <a:pos x="58" y="272"/>
                </a:cxn>
                <a:cxn ang="0">
                  <a:pos x="50" y="264"/>
                </a:cxn>
                <a:cxn ang="0">
                  <a:pos x="46" y="254"/>
                </a:cxn>
                <a:cxn ang="0">
                  <a:pos x="44" y="244"/>
                </a:cxn>
                <a:cxn ang="0">
                  <a:pos x="42" y="228"/>
                </a:cxn>
                <a:cxn ang="0">
                  <a:pos x="42" y="108"/>
                </a:cxn>
                <a:cxn ang="0">
                  <a:pos x="0" y="108"/>
                </a:cxn>
                <a:cxn ang="0">
                  <a:pos x="0" y="66"/>
                </a:cxn>
                <a:cxn ang="0">
                  <a:pos x="42" y="66"/>
                </a:cxn>
                <a:cxn ang="0">
                  <a:pos x="42" y="22"/>
                </a:cxn>
                <a:cxn ang="0">
                  <a:pos x="106" y="0"/>
                </a:cxn>
                <a:cxn ang="0">
                  <a:pos x="106" y="66"/>
                </a:cxn>
                <a:cxn ang="0">
                  <a:pos x="158" y="66"/>
                </a:cxn>
                <a:cxn ang="0">
                  <a:pos x="158" y="108"/>
                </a:cxn>
                <a:cxn ang="0">
                  <a:pos x="106" y="108"/>
                </a:cxn>
                <a:cxn ang="0">
                  <a:pos x="106" y="206"/>
                </a:cxn>
                <a:cxn ang="0">
                  <a:pos x="106" y="206"/>
                </a:cxn>
                <a:cxn ang="0">
                  <a:pos x="106" y="220"/>
                </a:cxn>
                <a:cxn ang="0">
                  <a:pos x="108" y="226"/>
                </a:cxn>
                <a:cxn ang="0">
                  <a:pos x="110" y="230"/>
                </a:cxn>
                <a:cxn ang="0">
                  <a:pos x="114" y="234"/>
                </a:cxn>
                <a:cxn ang="0">
                  <a:pos x="118" y="236"/>
                </a:cxn>
                <a:cxn ang="0">
                  <a:pos x="126" y="238"/>
                </a:cxn>
                <a:cxn ang="0">
                  <a:pos x="134" y="238"/>
                </a:cxn>
                <a:cxn ang="0">
                  <a:pos x="134" y="238"/>
                </a:cxn>
                <a:cxn ang="0">
                  <a:pos x="156" y="238"/>
                </a:cxn>
                <a:cxn ang="0">
                  <a:pos x="156" y="280"/>
                </a:cxn>
              </a:cxnLst>
              <a:rect l="0" t="0" r="r" b="b"/>
              <a:pathLst>
                <a:path w="158" h="286">
                  <a:moveTo>
                    <a:pt x="156" y="280"/>
                  </a:moveTo>
                  <a:lnTo>
                    <a:pt x="156" y="280"/>
                  </a:lnTo>
                  <a:lnTo>
                    <a:pt x="128" y="284"/>
                  </a:lnTo>
                  <a:lnTo>
                    <a:pt x="106" y="286"/>
                  </a:lnTo>
                  <a:lnTo>
                    <a:pt x="106" y="286"/>
                  </a:lnTo>
                  <a:lnTo>
                    <a:pt x="86" y="284"/>
                  </a:lnTo>
                  <a:lnTo>
                    <a:pt x="70" y="280"/>
                  </a:lnTo>
                  <a:lnTo>
                    <a:pt x="58" y="272"/>
                  </a:lnTo>
                  <a:lnTo>
                    <a:pt x="50" y="264"/>
                  </a:lnTo>
                  <a:lnTo>
                    <a:pt x="46" y="254"/>
                  </a:lnTo>
                  <a:lnTo>
                    <a:pt x="44" y="244"/>
                  </a:lnTo>
                  <a:lnTo>
                    <a:pt x="42" y="228"/>
                  </a:lnTo>
                  <a:lnTo>
                    <a:pt x="42" y="108"/>
                  </a:lnTo>
                  <a:lnTo>
                    <a:pt x="0" y="108"/>
                  </a:lnTo>
                  <a:lnTo>
                    <a:pt x="0" y="66"/>
                  </a:lnTo>
                  <a:lnTo>
                    <a:pt x="42" y="66"/>
                  </a:lnTo>
                  <a:lnTo>
                    <a:pt x="42" y="22"/>
                  </a:lnTo>
                  <a:lnTo>
                    <a:pt x="106" y="0"/>
                  </a:lnTo>
                  <a:lnTo>
                    <a:pt x="106" y="66"/>
                  </a:lnTo>
                  <a:lnTo>
                    <a:pt x="158" y="66"/>
                  </a:lnTo>
                  <a:lnTo>
                    <a:pt x="158" y="108"/>
                  </a:lnTo>
                  <a:lnTo>
                    <a:pt x="106" y="108"/>
                  </a:lnTo>
                  <a:lnTo>
                    <a:pt x="106" y="206"/>
                  </a:lnTo>
                  <a:lnTo>
                    <a:pt x="106" y="206"/>
                  </a:lnTo>
                  <a:lnTo>
                    <a:pt x="106" y="220"/>
                  </a:lnTo>
                  <a:lnTo>
                    <a:pt x="108" y="226"/>
                  </a:lnTo>
                  <a:lnTo>
                    <a:pt x="110" y="230"/>
                  </a:lnTo>
                  <a:lnTo>
                    <a:pt x="114" y="234"/>
                  </a:lnTo>
                  <a:lnTo>
                    <a:pt x="118" y="236"/>
                  </a:lnTo>
                  <a:lnTo>
                    <a:pt x="126" y="238"/>
                  </a:lnTo>
                  <a:lnTo>
                    <a:pt x="134" y="238"/>
                  </a:lnTo>
                  <a:lnTo>
                    <a:pt x="134" y="238"/>
                  </a:lnTo>
                  <a:lnTo>
                    <a:pt x="156" y="238"/>
                  </a:lnTo>
                  <a:lnTo>
                    <a:pt x="156" y="280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27" name="Freeform 25"/>
            <p:cNvSpPr>
              <a:spLocks noEditPoints="1"/>
            </p:cNvSpPr>
            <p:nvPr userDrawn="1"/>
          </p:nvSpPr>
          <p:spPr bwMode="auto">
            <a:xfrm>
              <a:off x="4489" y="2049"/>
              <a:ext cx="198" cy="229"/>
            </a:xfrm>
            <a:custGeom>
              <a:avLst/>
              <a:gdLst/>
              <a:ahLst/>
              <a:cxnLst>
                <a:cxn ang="0">
                  <a:pos x="140" y="224"/>
                </a:cxn>
                <a:cxn ang="0">
                  <a:pos x="138" y="194"/>
                </a:cxn>
                <a:cxn ang="0">
                  <a:pos x="130" y="206"/>
                </a:cxn>
                <a:cxn ang="0">
                  <a:pos x="110" y="220"/>
                </a:cxn>
                <a:cxn ang="0">
                  <a:pos x="86" y="228"/>
                </a:cxn>
                <a:cxn ang="0">
                  <a:pos x="74" y="230"/>
                </a:cxn>
                <a:cxn ang="0">
                  <a:pos x="38" y="224"/>
                </a:cxn>
                <a:cxn ang="0">
                  <a:pos x="18" y="212"/>
                </a:cxn>
                <a:cxn ang="0">
                  <a:pos x="10" y="202"/>
                </a:cxn>
                <a:cxn ang="0">
                  <a:pos x="2" y="176"/>
                </a:cxn>
                <a:cxn ang="0">
                  <a:pos x="0" y="164"/>
                </a:cxn>
                <a:cxn ang="0">
                  <a:pos x="4" y="140"/>
                </a:cxn>
                <a:cxn ang="0">
                  <a:pos x="14" y="122"/>
                </a:cxn>
                <a:cxn ang="0">
                  <a:pos x="32" y="104"/>
                </a:cxn>
                <a:cxn ang="0">
                  <a:pos x="46" y="96"/>
                </a:cxn>
                <a:cxn ang="0">
                  <a:pos x="68" y="90"/>
                </a:cxn>
                <a:cxn ang="0">
                  <a:pos x="114" y="84"/>
                </a:cxn>
                <a:cxn ang="0">
                  <a:pos x="132" y="84"/>
                </a:cxn>
                <a:cxn ang="0">
                  <a:pos x="130" y="56"/>
                </a:cxn>
                <a:cxn ang="0">
                  <a:pos x="126" y="50"/>
                </a:cxn>
                <a:cxn ang="0">
                  <a:pos x="116" y="40"/>
                </a:cxn>
                <a:cxn ang="0">
                  <a:pos x="100" y="38"/>
                </a:cxn>
                <a:cxn ang="0">
                  <a:pos x="94" y="38"/>
                </a:cxn>
                <a:cxn ang="0">
                  <a:pos x="82" y="44"/>
                </a:cxn>
                <a:cxn ang="0">
                  <a:pos x="76" y="50"/>
                </a:cxn>
                <a:cxn ang="0">
                  <a:pos x="72" y="60"/>
                </a:cxn>
                <a:cxn ang="0">
                  <a:pos x="10" y="68"/>
                </a:cxn>
                <a:cxn ang="0">
                  <a:pos x="10" y="58"/>
                </a:cxn>
                <a:cxn ang="0">
                  <a:pos x="16" y="38"/>
                </a:cxn>
                <a:cxn ang="0">
                  <a:pos x="26" y="24"/>
                </a:cxn>
                <a:cxn ang="0">
                  <a:pos x="34" y="18"/>
                </a:cxn>
                <a:cxn ang="0">
                  <a:pos x="66" y="2"/>
                </a:cxn>
                <a:cxn ang="0">
                  <a:pos x="100" y="0"/>
                </a:cxn>
                <a:cxn ang="0">
                  <a:pos x="116" y="0"/>
                </a:cxn>
                <a:cxn ang="0">
                  <a:pos x="148" y="8"/>
                </a:cxn>
                <a:cxn ang="0">
                  <a:pos x="170" y="20"/>
                </a:cxn>
                <a:cxn ang="0">
                  <a:pos x="178" y="28"/>
                </a:cxn>
                <a:cxn ang="0">
                  <a:pos x="186" y="42"/>
                </a:cxn>
                <a:cxn ang="0">
                  <a:pos x="192" y="70"/>
                </a:cxn>
                <a:cxn ang="0">
                  <a:pos x="194" y="168"/>
                </a:cxn>
                <a:cxn ang="0">
                  <a:pos x="194" y="196"/>
                </a:cxn>
                <a:cxn ang="0">
                  <a:pos x="140" y="224"/>
                </a:cxn>
                <a:cxn ang="0">
                  <a:pos x="62" y="156"/>
                </a:cxn>
                <a:cxn ang="0">
                  <a:pos x="70" y="178"/>
                </a:cxn>
                <a:cxn ang="0">
                  <a:pos x="80" y="184"/>
                </a:cxn>
                <a:cxn ang="0">
                  <a:pos x="94" y="188"/>
                </a:cxn>
                <a:cxn ang="0">
                  <a:pos x="102" y="186"/>
                </a:cxn>
                <a:cxn ang="0">
                  <a:pos x="116" y="180"/>
                </a:cxn>
                <a:cxn ang="0">
                  <a:pos x="120" y="176"/>
                </a:cxn>
                <a:cxn ang="0">
                  <a:pos x="130" y="152"/>
                </a:cxn>
                <a:cxn ang="0">
                  <a:pos x="132" y="122"/>
                </a:cxn>
                <a:cxn ang="0">
                  <a:pos x="118" y="120"/>
                </a:cxn>
                <a:cxn ang="0">
                  <a:pos x="92" y="124"/>
                </a:cxn>
                <a:cxn ang="0">
                  <a:pos x="74" y="134"/>
                </a:cxn>
                <a:cxn ang="0">
                  <a:pos x="64" y="148"/>
                </a:cxn>
                <a:cxn ang="0">
                  <a:pos x="62" y="156"/>
                </a:cxn>
              </a:cxnLst>
              <a:rect l="0" t="0" r="r" b="b"/>
              <a:pathLst>
                <a:path w="198" h="230">
                  <a:moveTo>
                    <a:pt x="140" y="224"/>
                  </a:moveTo>
                  <a:lnTo>
                    <a:pt x="140" y="224"/>
                  </a:lnTo>
                  <a:lnTo>
                    <a:pt x="138" y="206"/>
                  </a:lnTo>
                  <a:lnTo>
                    <a:pt x="138" y="194"/>
                  </a:lnTo>
                  <a:lnTo>
                    <a:pt x="138" y="194"/>
                  </a:lnTo>
                  <a:lnTo>
                    <a:pt x="130" y="206"/>
                  </a:lnTo>
                  <a:lnTo>
                    <a:pt x="120" y="214"/>
                  </a:lnTo>
                  <a:lnTo>
                    <a:pt x="110" y="220"/>
                  </a:lnTo>
                  <a:lnTo>
                    <a:pt x="102" y="224"/>
                  </a:lnTo>
                  <a:lnTo>
                    <a:pt x="86" y="228"/>
                  </a:lnTo>
                  <a:lnTo>
                    <a:pt x="74" y="230"/>
                  </a:lnTo>
                  <a:lnTo>
                    <a:pt x="74" y="230"/>
                  </a:lnTo>
                  <a:lnTo>
                    <a:pt x="52" y="228"/>
                  </a:lnTo>
                  <a:lnTo>
                    <a:pt x="38" y="224"/>
                  </a:lnTo>
                  <a:lnTo>
                    <a:pt x="26" y="218"/>
                  </a:lnTo>
                  <a:lnTo>
                    <a:pt x="18" y="212"/>
                  </a:lnTo>
                  <a:lnTo>
                    <a:pt x="18" y="212"/>
                  </a:lnTo>
                  <a:lnTo>
                    <a:pt x="10" y="202"/>
                  </a:lnTo>
                  <a:lnTo>
                    <a:pt x="4" y="190"/>
                  </a:lnTo>
                  <a:lnTo>
                    <a:pt x="2" y="176"/>
                  </a:lnTo>
                  <a:lnTo>
                    <a:pt x="0" y="164"/>
                  </a:lnTo>
                  <a:lnTo>
                    <a:pt x="0" y="164"/>
                  </a:lnTo>
                  <a:lnTo>
                    <a:pt x="2" y="148"/>
                  </a:lnTo>
                  <a:lnTo>
                    <a:pt x="4" y="140"/>
                  </a:lnTo>
                  <a:lnTo>
                    <a:pt x="8" y="130"/>
                  </a:lnTo>
                  <a:lnTo>
                    <a:pt x="14" y="122"/>
                  </a:lnTo>
                  <a:lnTo>
                    <a:pt x="22" y="112"/>
                  </a:lnTo>
                  <a:lnTo>
                    <a:pt x="32" y="104"/>
                  </a:lnTo>
                  <a:lnTo>
                    <a:pt x="46" y="96"/>
                  </a:lnTo>
                  <a:lnTo>
                    <a:pt x="46" y="96"/>
                  </a:lnTo>
                  <a:lnTo>
                    <a:pt x="56" y="92"/>
                  </a:lnTo>
                  <a:lnTo>
                    <a:pt x="68" y="90"/>
                  </a:lnTo>
                  <a:lnTo>
                    <a:pt x="92" y="86"/>
                  </a:lnTo>
                  <a:lnTo>
                    <a:pt x="114" y="84"/>
                  </a:lnTo>
                  <a:lnTo>
                    <a:pt x="132" y="84"/>
                  </a:lnTo>
                  <a:lnTo>
                    <a:pt x="132" y="84"/>
                  </a:lnTo>
                  <a:lnTo>
                    <a:pt x="132" y="68"/>
                  </a:lnTo>
                  <a:lnTo>
                    <a:pt x="130" y="56"/>
                  </a:lnTo>
                  <a:lnTo>
                    <a:pt x="130" y="56"/>
                  </a:lnTo>
                  <a:lnTo>
                    <a:pt x="126" y="50"/>
                  </a:lnTo>
                  <a:lnTo>
                    <a:pt x="124" y="46"/>
                  </a:lnTo>
                  <a:lnTo>
                    <a:pt x="116" y="40"/>
                  </a:lnTo>
                  <a:lnTo>
                    <a:pt x="108" y="38"/>
                  </a:lnTo>
                  <a:lnTo>
                    <a:pt x="100" y="38"/>
                  </a:lnTo>
                  <a:lnTo>
                    <a:pt x="100" y="38"/>
                  </a:lnTo>
                  <a:lnTo>
                    <a:pt x="94" y="38"/>
                  </a:lnTo>
                  <a:lnTo>
                    <a:pt x="88" y="40"/>
                  </a:lnTo>
                  <a:lnTo>
                    <a:pt x="82" y="44"/>
                  </a:lnTo>
                  <a:lnTo>
                    <a:pt x="76" y="50"/>
                  </a:lnTo>
                  <a:lnTo>
                    <a:pt x="76" y="50"/>
                  </a:lnTo>
                  <a:lnTo>
                    <a:pt x="74" y="54"/>
                  </a:lnTo>
                  <a:lnTo>
                    <a:pt x="72" y="60"/>
                  </a:lnTo>
                  <a:lnTo>
                    <a:pt x="72" y="68"/>
                  </a:lnTo>
                  <a:lnTo>
                    <a:pt x="10" y="68"/>
                  </a:lnTo>
                  <a:lnTo>
                    <a:pt x="10" y="68"/>
                  </a:lnTo>
                  <a:lnTo>
                    <a:pt x="10" y="58"/>
                  </a:lnTo>
                  <a:lnTo>
                    <a:pt x="14" y="44"/>
                  </a:lnTo>
                  <a:lnTo>
                    <a:pt x="16" y="38"/>
                  </a:lnTo>
                  <a:lnTo>
                    <a:pt x="20" y="30"/>
                  </a:lnTo>
                  <a:lnTo>
                    <a:pt x="26" y="24"/>
                  </a:lnTo>
                  <a:lnTo>
                    <a:pt x="34" y="18"/>
                  </a:lnTo>
                  <a:lnTo>
                    <a:pt x="34" y="18"/>
                  </a:lnTo>
                  <a:lnTo>
                    <a:pt x="50" y="8"/>
                  </a:lnTo>
                  <a:lnTo>
                    <a:pt x="66" y="2"/>
                  </a:lnTo>
                  <a:lnTo>
                    <a:pt x="84" y="0"/>
                  </a:lnTo>
                  <a:lnTo>
                    <a:pt x="100" y="0"/>
                  </a:lnTo>
                  <a:lnTo>
                    <a:pt x="100" y="0"/>
                  </a:lnTo>
                  <a:lnTo>
                    <a:pt x="116" y="0"/>
                  </a:lnTo>
                  <a:lnTo>
                    <a:pt x="138" y="4"/>
                  </a:lnTo>
                  <a:lnTo>
                    <a:pt x="148" y="8"/>
                  </a:lnTo>
                  <a:lnTo>
                    <a:pt x="160" y="12"/>
                  </a:lnTo>
                  <a:lnTo>
                    <a:pt x="170" y="20"/>
                  </a:lnTo>
                  <a:lnTo>
                    <a:pt x="178" y="28"/>
                  </a:lnTo>
                  <a:lnTo>
                    <a:pt x="178" y="28"/>
                  </a:lnTo>
                  <a:lnTo>
                    <a:pt x="182" y="34"/>
                  </a:lnTo>
                  <a:lnTo>
                    <a:pt x="186" y="42"/>
                  </a:lnTo>
                  <a:lnTo>
                    <a:pt x="190" y="58"/>
                  </a:lnTo>
                  <a:lnTo>
                    <a:pt x="192" y="70"/>
                  </a:lnTo>
                  <a:lnTo>
                    <a:pt x="192" y="82"/>
                  </a:lnTo>
                  <a:lnTo>
                    <a:pt x="194" y="168"/>
                  </a:lnTo>
                  <a:lnTo>
                    <a:pt x="194" y="168"/>
                  </a:lnTo>
                  <a:lnTo>
                    <a:pt x="194" y="196"/>
                  </a:lnTo>
                  <a:lnTo>
                    <a:pt x="198" y="224"/>
                  </a:lnTo>
                  <a:lnTo>
                    <a:pt x="140" y="224"/>
                  </a:lnTo>
                  <a:close/>
                  <a:moveTo>
                    <a:pt x="62" y="156"/>
                  </a:moveTo>
                  <a:lnTo>
                    <a:pt x="62" y="156"/>
                  </a:lnTo>
                  <a:lnTo>
                    <a:pt x="64" y="168"/>
                  </a:lnTo>
                  <a:lnTo>
                    <a:pt x="70" y="178"/>
                  </a:lnTo>
                  <a:lnTo>
                    <a:pt x="74" y="182"/>
                  </a:lnTo>
                  <a:lnTo>
                    <a:pt x="80" y="184"/>
                  </a:lnTo>
                  <a:lnTo>
                    <a:pt x="86" y="188"/>
                  </a:lnTo>
                  <a:lnTo>
                    <a:pt x="94" y="188"/>
                  </a:lnTo>
                  <a:lnTo>
                    <a:pt x="94" y="188"/>
                  </a:lnTo>
                  <a:lnTo>
                    <a:pt x="102" y="186"/>
                  </a:lnTo>
                  <a:lnTo>
                    <a:pt x="108" y="184"/>
                  </a:lnTo>
                  <a:lnTo>
                    <a:pt x="116" y="180"/>
                  </a:lnTo>
                  <a:lnTo>
                    <a:pt x="120" y="176"/>
                  </a:lnTo>
                  <a:lnTo>
                    <a:pt x="120" y="176"/>
                  </a:lnTo>
                  <a:lnTo>
                    <a:pt x="128" y="164"/>
                  </a:lnTo>
                  <a:lnTo>
                    <a:pt x="130" y="152"/>
                  </a:lnTo>
                  <a:lnTo>
                    <a:pt x="132" y="138"/>
                  </a:lnTo>
                  <a:lnTo>
                    <a:pt x="132" y="122"/>
                  </a:lnTo>
                  <a:lnTo>
                    <a:pt x="132" y="122"/>
                  </a:lnTo>
                  <a:lnTo>
                    <a:pt x="118" y="120"/>
                  </a:lnTo>
                  <a:lnTo>
                    <a:pt x="104" y="122"/>
                  </a:lnTo>
                  <a:lnTo>
                    <a:pt x="92" y="124"/>
                  </a:lnTo>
                  <a:lnTo>
                    <a:pt x="82" y="128"/>
                  </a:lnTo>
                  <a:lnTo>
                    <a:pt x="74" y="134"/>
                  </a:lnTo>
                  <a:lnTo>
                    <a:pt x="68" y="140"/>
                  </a:lnTo>
                  <a:lnTo>
                    <a:pt x="64" y="148"/>
                  </a:lnTo>
                  <a:lnTo>
                    <a:pt x="62" y="156"/>
                  </a:lnTo>
                  <a:lnTo>
                    <a:pt x="62" y="156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28" name="Freeform 26"/>
            <p:cNvSpPr>
              <a:spLocks noEditPoints="1"/>
            </p:cNvSpPr>
            <p:nvPr userDrawn="1"/>
          </p:nvSpPr>
          <p:spPr bwMode="auto">
            <a:xfrm>
              <a:off x="4715" y="2047"/>
              <a:ext cx="208" cy="233"/>
            </a:xfrm>
            <a:custGeom>
              <a:avLst/>
              <a:gdLst/>
              <a:ahLst/>
              <a:cxnLst>
                <a:cxn ang="0">
                  <a:pos x="62" y="134"/>
                </a:cxn>
                <a:cxn ang="0">
                  <a:pos x="64" y="158"/>
                </a:cxn>
                <a:cxn ang="0">
                  <a:pos x="72" y="176"/>
                </a:cxn>
                <a:cxn ang="0">
                  <a:pos x="90" y="190"/>
                </a:cxn>
                <a:cxn ang="0">
                  <a:pos x="106" y="192"/>
                </a:cxn>
                <a:cxn ang="0">
                  <a:pos x="128" y="186"/>
                </a:cxn>
                <a:cxn ang="0">
                  <a:pos x="138" y="176"/>
                </a:cxn>
                <a:cxn ang="0">
                  <a:pos x="144" y="162"/>
                </a:cxn>
                <a:cxn ang="0">
                  <a:pos x="202" y="162"/>
                </a:cxn>
                <a:cxn ang="0">
                  <a:pos x="198" y="182"/>
                </a:cxn>
                <a:cxn ang="0">
                  <a:pos x="182" y="208"/>
                </a:cxn>
                <a:cxn ang="0">
                  <a:pos x="174" y="214"/>
                </a:cxn>
                <a:cxn ang="0">
                  <a:pos x="150" y="228"/>
                </a:cxn>
                <a:cxn ang="0">
                  <a:pos x="104" y="234"/>
                </a:cxn>
                <a:cxn ang="0">
                  <a:pos x="88" y="234"/>
                </a:cxn>
                <a:cxn ang="0">
                  <a:pos x="58" y="226"/>
                </a:cxn>
                <a:cxn ang="0">
                  <a:pos x="38" y="216"/>
                </a:cxn>
                <a:cxn ang="0">
                  <a:pos x="28" y="208"/>
                </a:cxn>
                <a:cxn ang="0">
                  <a:pos x="16" y="190"/>
                </a:cxn>
                <a:cxn ang="0">
                  <a:pos x="2" y="148"/>
                </a:cxn>
                <a:cxn ang="0">
                  <a:pos x="0" y="122"/>
                </a:cxn>
                <a:cxn ang="0">
                  <a:pos x="4" y="80"/>
                </a:cxn>
                <a:cxn ang="0">
                  <a:pos x="14" y="54"/>
                </a:cxn>
                <a:cxn ang="0">
                  <a:pos x="32" y="30"/>
                </a:cxn>
                <a:cxn ang="0">
                  <a:pos x="46" y="18"/>
                </a:cxn>
                <a:cxn ang="0">
                  <a:pos x="74" y="6"/>
                </a:cxn>
                <a:cxn ang="0">
                  <a:pos x="106" y="0"/>
                </a:cxn>
                <a:cxn ang="0">
                  <a:pos x="118" y="2"/>
                </a:cxn>
                <a:cxn ang="0">
                  <a:pos x="142" y="6"/>
                </a:cxn>
                <a:cxn ang="0">
                  <a:pos x="166" y="18"/>
                </a:cxn>
                <a:cxn ang="0">
                  <a:pos x="186" y="40"/>
                </a:cxn>
                <a:cxn ang="0">
                  <a:pos x="194" y="54"/>
                </a:cxn>
                <a:cxn ang="0">
                  <a:pos x="202" y="76"/>
                </a:cxn>
                <a:cxn ang="0">
                  <a:pos x="208" y="118"/>
                </a:cxn>
                <a:cxn ang="0">
                  <a:pos x="62" y="134"/>
                </a:cxn>
                <a:cxn ang="0">
                  <a:pos x="142" y="94"/>
                </a:cxn>
                <a:cxn ang="0">
                  <a:pos x="140" y="74"/>
                </a:cxn>
                <a:cxn ang="0">
                  <a:pos x="132" y="58"/>
                </a:cxn>
                <a:cxn ang="0">
                  <a:pos x="116" y="46"/>
                </a:cxn>
                <a:cxn ang="0">
                  <a:pos x="104" y="44"/>
                </a:cxn>
                <a:cxn ang="0">
                  <a:pos x="86" y="48"/>
                </a:cxn>
                <a:cxn ang="0">
                  <a:pos x="74" y="60"/>
                </a:cxn>
                <a:cxn ang="0">
                  <a:pos x="66" y="74"/>
                </a:cxn>
                <a:cxn ang="0">
                  <a:pos x="142" y="94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6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0" y="190"/>
                  </a:lnTo>
                  <a:lnTo>
                    <a:pt x="106" y="192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28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0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2" y="162"/>
                  </a:lnTo>
                  <a:lnTo>
                    <a:pt x="200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82" y="208"/>
                  </a:lnTo>
                  <a:lnTo>
                    <a:pt x="174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4" y="234"/>
                  </a:lnTo>
                  <a:lnTo>
                    <a:pt x="104" y="234"/>
                  </a:lnTo>
                  <a:lnTo>
                    <a:pt x="88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6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8" y="208"/>
                  </a:lnTo>
                  <a:lnTo>
                    <a:pt x="20" y="198"/>
                  </a:lnTo>
                  <a:lnTo>
                    <a:pt x="16" y="190"/>
                  </a:lnTo>
                  <a:lnTo>
                    <a:pt x="6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4" y="80"/>
                  </a:lnTo>
                  <a:lnTo>
                    <a:pt x="8" y="66"/>
                  </a:lnTo>
                  <a:lnTo>
                    <a:pt x="14" y="54"/>
                  </a:lnTo>
                  <a:lnTo>
                    <a:pt x="22" y="40"/>
                  </a:lnTo>
                  <a:lnTo>
                    <a:pt x="32" y="30"/>
                  </a:lnTo>
                  <a:lnTo>
                    <a:pt x="46" y="18"/>
                  </a:lnTo>
                  <a:lnTo>
                    <a:pt x="46" y="18"/>
                  </a:lnTo>
                  <a:lnTo>
                    <a:pt x="58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118" y="2"/>
                  </a:lnTo>
                  <a:lnTo>
                    <a:pt x="130" y="4"/>
                  </a:lnTo>
                  <a:lnTo>
                    <a:pt x="142" y="6"/>
                  </a:lnTo>
                  <a:lnTo>
                    <a:pt x="154" y="12"/>
                  </a:lnTo>
                  <a:lnTo>
                    <a:pt x="166" y="18"/>
                  </a:lnTo>
                  <a:lnTo>
                    <a:pt x="176" y="28"/>
                  </a:lnTo>
                  <a:lnTo>
                    <a:pt x="186" y="40"/>
                  </a:lnTo>
                  <a:lnTo>
                    <a:pt x="194" y="54"/>
                  </a:lnTo>
                  <a:lnTo>
                    <a:pt x="194" y="54"/>
                  </a:lnTo>
                  <a:lnTo>
                    <a:pt x="200" y="64"/>
                  </a:lnTo>
                  <a:lnTo>
                    <a:pt x="202" y="76"/>
                  </a:lnTo>
                  <a:lnTo>
                    <a:pt x="206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2" y="94"/>
                  </a:moveTo>
                  <a:lnTo>
                    <a:pt x="142" y="94"/>
                  </a:lnTo>
                  <a:lnTo>
                    <a:pt x="142" y="82"/>
                  </a:lnTo>
                  <a:lnTo>
                    <a:pt x="140" y="74"/>
                  </a:lnTo>
                  <a:lnTo>
                    <a:pt x="138" y="64"/>
                  </a:lnTo>
                  <a:lnTo>
                    <a:pt x="132" y="58"/>
                  </a:lnTo>
                  <a:lnTo>
                    <a:pt x="126" y="50"/>
                  </a:lnTo>
                  <a:lnTo>
                    <a:pt x="116" y="46"/>
                  </a:lnTo>
                  <a:lnTo>
                    <a:pt x="104" y="44"/>
                  </a:lnTo>
                  <a:lnTo>
                    <a:pt x="104" y="44"/>
                  </a:lnTo>
                  <a:lnTo>
                    <a:pt x="94" y="46"/>
                  </a:lnTo>
                  <a:lnTo>
                    <a:pt x="86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6" y="74"/>
                  </a:lnTo>
                  <a:lnTo>
                    <a:pt x="64" y="94"/>
                  </a:lnTo>
                  <a:lnTo>
                    <a:pt x="142" y="94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 userDrawn="1"/>
          </p:nvSpPr>
          <p:spPr bwMode="auto">
            <a:xfrm>
              <a:off x="4923" y="1981"/>
              <a:ext cx="157" cy="286"/>
            </a:xfrm>
            <a:custGeom>
              <a:avLst/>
              <a:gdLst/>
              <a:ahLst/>
              <a:cxnLst>
                <a:cxn ang="0">
                  <a:pos x="156" y="280"/>
                </a:cxn>
                <a:cxn ang="0">
                  <a:pos x="156" y="280"/>
                </a:cxn>
                <a:cxn ang="0">
                  <a:pos x="128" y="284"/>
                </a:cxn>
                <a:cxn ang="0">
                  <a:pos x="106" y="286"/>
                </a:cxn>
                <a:cxn ang="0">
                  <a:pos x="106" y="286"/>
                </a:cxn>
                <a:cxn ang="0">
                  <a:pos x="86" y="284"/>
                </a:cxn>
                <a:cxn ang="0">
                  <a:pos x="70" y="280"/>
                </a:cxn>
                <a:cxn ang="0">
                  <a:pos x="58" y="272"/>
                </a:cxn>
                <a:cxn ang="0">
                  <a:pos x="50" y="264"/>
                </a:cxn>
                <a:cxn ang="0">
                  <a:pos x="46" y="254"/>
                </a:cxn>
                <a:cxn ang="0">
                  <a:pos x="42" y="244"/>
                </a:cxn>
                <a:cxn ang="0">
                  <a:pos x="42" y="228"/>
                </a:cxn>
                <a:cxn ang="0">
                  <a:pos x="42" y="108"/>
                </a:cxn>
                <a:cxn ang="0">
                  <a:pos x="0" y="108"/>
                </a:cxn>
                <a:cxn ang="0">
                  <a:pos x="0" y="66"/>
                </a:cxn>
                <a:cxn ang="0">
                  <a:pos x="42" y="66"/>
                </a:cxn>
                <a:cxn ang="0">
                  <a:pos x="42" y="22"/>
                </a:cxn>
                <a:cxn ang="0">
                  <a:pos x="106" y="0"/>
                </a:cxn>
                <a:cxn ang="0">
                  <a:pos x="106" y="66"/>
                </a:cxn>
                <a:cxn ang="0">
                  <a:pos x="158" y="66"/>
                </a:cxn>
                <a:cxn ang="0">
                  <a:pos x="158" y="108"/>
                </a:cxn>
                <a:cxn ang="0">
                  <a:pos x="106" y="108"/>
                </a:cxn>
                <a:cxn ang="0">
                  <a:pos x="106" y="206"/>
                </a:cxn>
                <a:cxn ang="0">
                  <a:pos x="106" y="206"/>
                </a:cxn>
                <a:cxn ang="0">
                  <a:pos x="106" y="220"/>
                </a:cxn>
                <a:cxn ang="0">
                  <a:pos x="108" y="226"/>
                </a:cxn>
                <a:cxn ang="0">
                  <a:pos x="110" y="230"/>
                </a:cxn>
                <a:cxn ang="0">
                  <a:pos x="112" y="234"/>
                </a:cxn>
                <a:cxn ang="0">
                  <a:pos x="118" y="236"/>
                </a:cxn>
                <a:cxn ang="0">
                  <a:pos x="124" y="238"/>
                </a:cxn>
                <a:cxn ang="0">
                  <a:pos x="134" y="238"/>
                </a:cxn>
                <a:cxn ang="0">
                  <a:pos x="134" y="238"/>
                </a:cxn>
                <a:cxn ang="0">
                  <a:pos x="156" y="238"/>
                </a:cxn>
                <a:cxn ang="0">
                  <a:pos x="156" y="280"/>
                </a:cxn>
              </a:cxnLst>
              <a:rect l="0" t="0" r="r" b="b"/>
              <a:pathLst>
                <a:path w="158" h="286">
                  <a:moveTo>
                    <a:pt x="156" y="280"/>
                  </a:moveTo>
                  <a:lnTo>
                    <a:pt x="156" y="280"/>
                  </a:lnTo>
                  <a:lnTo>
                    <a:pt x="128" y="284"/>
                  </a:lnTo>
                  <a:lnTo>
                    <a:pt x="106" y="286"/>
                  </a:lnTo>
                  <a:lnTo>
                    <a:pt x="106" y="286"/>
                  </a:lnTo>
                  <a:lnTo>
                    <a:pt x="86" y="284"/>
                  </a:lnTo>
                  <a:lnTo>
                    <a:pt x="70" y="280"/>
                  </a:lnTo>
                  <a:lnTo>
                    <a:pt x="58" y="272"/>
                  </a:lnTo>
                  <a:lnTo>
                    <a:pt x="50" y="264"/>
                  </a:lnTo>
                  <a:lnTo>
                    <a:pt x="46" y="254"/>
                  </a:lnTo>
                  <a:lnTo>
                    <a:pt x="42" y="244"/>
                  </a:lnTo>
                  <a:lnTo>
                    <a:pt x="42" y="228"/>
                  </a:lnTo>
                  <a:lnTo>
                    <a:pt x="42" y="108"/>
                  </a:lnTo>
                  <a:lnTo>
                    <a:pt x="0" y="108"/>
                  </a:lnTo>
                  <a:lnTo>
                    <a:pt x="0" y="66"/>
                  </a:lnTo>
                  <a:lnTo>
                    <a:pt x="42" y="66"/>
                  </a:lnTo>
                  <a:lnTo>
                    <a:pt x="42" y="22"/>
                  </a:lnTo>
                  <a:lnTo>
                    <a:pt x="106" y="0"/>
                  </a:lnTo>
                  <a:lnTo>
                    <a:pt x="106" y="66"/>
                  </a:lnTo>
                  <a:lnTo>
                    <a:pt x="158" y="66"/>
                  </a:lnTo>
                  <a:lnTo>
                    <a:pt x="158" y="108"/>
                  </a:lnTo>
                  <a:lnTo>
                    <a:pt x="106" y="108"/>
                  </a:lnTo>
                  <a:lnTo>
                    <a:pt x="106" y="206"/>
                  </a:lnTo>
                  <a:lnTo>
                    <a:pt x="106" y="206"/>
                  </a:lnTo>
                  <a:lnTo>
                    <a:pt x="106" y="220"/>
                  </a:lnTo>
                  <a:lnTo>
                    <a:pt x="108" y="226"/>
                  </a:lnTo>
                  <a:lnTo>
                    <a:pt x="110" y="230"/>
                  </a:lnTo>
                  <a:lnTo>
                    <a:pt x="112" y="234"/>
                  </a:lnTo>
                  <a:lnTo>
                    <a:pt x="118" y="236"/>
                  </a:lnTo>
                  <a:lnTo>
                    <a:pt x="124" y="238"/>
                  </a:lnTo>
                  <a:lnTo>
                    <a:pt x="134" y="238"/>
                  </a:lnTo>
                  <a:lnTo>
                    <a:pt x="134" y="238"/>
                  </a:lnTo>
                  <a:lnTo>
                    <a:pt x="156" y="238"/>
                  </a:lnTo>
                  <a:lnTo>
                    <a:pt x="156" y="280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auto">
            <a:xfrm>
              <a:off x="5109" y="2216"/>
              <a:ext cx="53" cy="57"/>
            </a:xfrm>
            <a:prstGeom prst="rect">
              <a:avLst/>
            </a:prstGeom>
            <a:solidFill>
              <a:srgbClr val="7FA3C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31" name="Freeform 29"/>
            <p:cNvSpPr>
              <a:spLocks noEditPoints="1"/>
            </p:cNvSpPr>
            <p:nvPr userDrawn="1"/>
          </p:nvSpPr>
          <p:spPr bwMode="auto">
            <a:xfrm>
              <a:off x="5198" y="1961"/>
              <a:ext cx="224" cy="316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22" y="276"/>
                </a:cxn>
                <a:cxn ang="0">
                  <a:pos x="158" y="312"/>
                </a:cxn>
                <a:cxn ang="0">
                  <a:pos x="158" y="280"/>
                </a:cxn>
                <a:cxn ang="0">
                  <a:pos x="144" y="298"/>
                </a:cxn>
                <a:cxn ang="0">
                  <a:pos x="136" y="306"/>
                </a:cxn>
                <a:cxn ang="0">
                  <a:pos x="112" y="314"/>
                </a:cxn>
                <a:cxn ang="0">
                  <a:pos x="92" y="316"/>
                </a:cxn>
                <a:cxn ang="0">
                  <a:pos x="72" y="314"/>
                </a:cxn>
                <a:cxn ang="0">
                  <a:pos x="38" y="300"/>
                </a:cxn>
                <a:cxn ang="0">
                  <a:pos x="14" y="272"/>
                </a:cxn>
                <a:cxn ang="0">
                  <a:pos x="2" y="232"/>
                </a:cxn>
                <a:cxn ang="0">
                  <a:pos x="0" y="208"/>
                </a:cxn>
                <a:cxn ang="0">
                  <a:pos x="6" y="160"/>
                </a:cxn>
                <a:cxn ang="0">
                  <a:pos x="26" y="122"/>
                </a:cxn>
                <a:cxn ang="0">
                  <a:pos x="58" y="100"/>
                </a:cxn>
                <a:cxn ang="0">
                  <a:pos x="96" y="90"/>
                </a:cxn>
                <a:cxn ang="0">
                  <a:pos x="110" y="92"/>
                </a:cxn>
                <a:cxn ang="0">
                  <a:pos x="132" y="98"/>
                </a:cxn>
                <a:cxn ang="0">
                  <a:pos x="152" y="112"/>
                </a:cxn>
                <a:cxn ang="0">
                  <a:pos x="158" y="0"/>
                </a:cxn>
                <a:cxn ang="0">
                  <a:pos x="108" y="274"/>
                </a:cxn>
                <a:cxn ang="0">
                  <a:pos x="134" y="268"/>
                </a:cxn>
                <a:cxn ang="0">
                  <a:pos x="150" y="250"/>
                </a:cxn>
                <a:cxn ang="0">
                  <a:pos x="156" y="236"/>
                </a:cxn>
                <a:cxn ang="0">
                  <a:pos x="160" y="198"/>
                </a:cxn>
                <a:cxn ang="0">
                  <a:pos x="158" y="184"/>
                </a:cxn>
                <a:cxn ang="0">
                  <a:pos x="152" y="160"/>
                </a:cxn>
                <a:cxn ang="0">
                  <a:pos x="140" y="142"/>
                </a:cxn>
                <a:cxn ang="0">
                  <a:pos x="122" y="134"/>
                </a:cxn>
                <a:cxn ang="0">
                  <a:pos x="112" y="132"/>
                </a:cxn>
                <a:cxn ang="0">
                  <a:pos x="98" y="136"/>
                </a:cxn>
                <a:cxn ang="0">
                  <a:pos x="78" y="150"/>
                </a:cxn>
                <a:cxn ang="0">
                  <a:pos x="68" y="174"/>
                </a:cxn>
                <a:cxn ang="0">
                  <a:pos x="64" y="206"/>
                </a:cxn>
                <a:cxn ang="0">
                  <a:pos x="66" y="220"/>
                </a:cxn>
                <a:cxn ang="0">
                  <a:pos x="70" y="244"/>
                </a:cxn>
                <a:cxn ang="0">
                  <a:pos x="80" y="262"/>
                </a:cxn>
                <a:cxn ang="0">
                  <a:pos x="98" y="274"/>
                </a:cxn>
                <a:cxn ang="0">
                  <a:pos x="108" y="274"/>
                </a:cxn>
              </a:cxnLst>
              <a:rect l="0" t="0" r="r" b="b"/>
              <a:pathLst>
                <a:path w="224" h="316">
                  <a:moveTo>
                    <a:pt x="158" y="0"/>
                  </a:moveTo>
                  <a:lnTo>
                    <a:pt x="222" y="0"/>
                  </a:lnTo>
                  <a:lnTo>
                    <a:pt x="222" y="276"/>
                  </a:lnTo>
                  <a:lnTo>
                    <a:pt x="222" y="276"/>
                  </a:lnTo>
                  <a:lnTo>
                    <a:pt x="224" y="312"/>
                  </a:lnTo>
                  <a:lnTo>
                    <a:pt x="158" y="312"/>
                  </a:lnTo>
                  <a:lnTo>
                    <a:pt x="158" y="280"/>
                  </a:lnTo>
                  <a:lnTo>
                    <a:pt x="158" y="280"/>
                  </a:lnTo>
                  <a:lnTo>
                    <a:pt x="150" y="292"/>
                  </a:lnTo>
                  <a:lnTo>
                    <a:pt x="144" y="298"/>
                  </a:lnTo>
                  <a:lnTo>
                    <a:pt x="136" y="306"/>
                  </a:lnTo>
                  <a:lnTo>
                    <a:pt x="136" y="306"/>
                  </a:lnTo>
                  <a:lnTo>
                    <a:pt x="124" y="312"/>
                  </a:lnTo>
                  <a:lnTo>
                    <a:pt x="112" y="314"/>
                  </a:lnTo>
                  <a:lnTo>
                    <a:pt x="102" y="316"/>
                  </a:lnTo>
                  <a:lnTo>
                    <a:pt x="92" y="316"/>
                  </a:lnTo>
                  <a:lnTo>
                    <a:pt x="92" y="316"/>
                  </a:lnTo>
                  <a:lnTo>
                    <a:pt x="72" y="314"/>
                  </a:lnTo>
                  <a:lnTo>
                    <a:pt x="54" y="310"/>
                  </a:lnTo>
                  <a:lnTo>
                    <a:pt x="38" y="300"/>
                  </a:lnTo>
                  <a:lnTo>
                    <a:pt x="24" y="288"/>
                  </a:lnTo>
                  <a:lnTo>
                    <a:pt x="14" y="272"/>
                  </a:lnTo>
                  <a:lnTo>
                    <a:pt x="6" y="254"/>
                  </a:lnTo>
                  <a:lnTo>
                    <a:pt x="2" y="232"/>
                  </a:lnTo>
                  <a:lnTo>
                    <a:pt x="0" y="208"/>
                  </a:lnTo>
                  <a:lnTo>
                    <a:pt x="0" y="208"/>
                  </a:lnTo>
                  <a:lnTo>
                    <a:pt x="2" y="182"/>
                  </a:lnTo>
                  <a:lnTo>
                    <a:pt x="6" y="160"/>
                  </a:lnTo>
                  <a:lnTo>
                    <a:pt x="16" y="140"/>
                  </a:lnTo>
                  <a:lnTo>
                    <a:pt x="26" y="122"/>
                  </a:lnTo>
                  <a:lnTo>
                    <a:pt x="40" y="108"/>
                  </a:lnTo>
                  <a:lnTo>
                    <a:pt x="58" y="100"/>
                  </a:lnTo>
                  <a:lnTo>
                    <a:pt x="76" y="92"/>
                  </a:lnTo>
                  <a:lnTo>
                    <a:pt x="96" y="90"/>
                  </a:lnTo>
                  <a:lnTo>
                    <a:pt x="96" y="90"/>
                  </a:lnTo>
                  <a:lnTo>
                    <a:pt x="110" y="92"/>
                  </a:lnTo>
                  <a:lnTo>
                    <a:pt x="122" y="94"/>
                  </a:lnTo>
                  <a:lnTo>
                    <a:pt x="132" y="98"/>
                  </a:lnTo>
                  <a:lnTo>
                    <a:pt x="140" y="102"/>
                  </a:lnTo>
                  <a:lnTo>
                    <a:pt x="152" y="112"/>
                  </a:lnTo>
                  <a:lnTo>
                    <a:pt x="158" y="120"/>
                  </a:lnTo>
                  <a:lnTo>
                    <a:pt x="158" y="0"/>
                  </a:lnTo>
                  <a:close/>
                  <a:moveTo>
                    <a:pt x="108" y="274"/>
                  </a:moveTo>
                  <a:lnTo>
                    <a:pt x="108" y="274"/>
                  </a:lnTo>
                  <a:lnTo>
                    <a:pt x="122" y="272"/>
                  </a:lnTo>
                  <a:lnTo>
                    <a:pt x="134" y="268"/>
                  </a:lnTo>
                  <a:lnTo>
                    <a:pt x="142" y="260"/>
                  </a:lnTo>
                  <a:lnTo>
                    <a:pt x="150" y="250"/>
                  </a:lnTo>
                  <a:lnTo>
                    <a:pt x="150" y="250"/>
                  </a:lnTo>
                  <a:lnTo>
                    <a:pt x="156" y="236"/>
                  </a:lnTo>
                  <a:lnTo>
                    <a:pt x="158" y="222"/>
                  </a:lnTo>
                  <a:lnTo>
                    <a:pt x="160" y="198"/>
                  </a:lnTo>
                  <a:lnTo>
                    <a:pt x="160" y="198"/>
                  </a:lnTo>
                  <a:lnTo>
                    <a:pt x="158" y="184"/>
                  </a:lnTo>
                  <a:lnTo>
                    <a:pt x="156" y="170"/>
                  </a:lnTo>
                  <a:lnTo>
                    <a:pt x="152" y="160"/>
                  </a:lnTo>
                  <a:lnTo>
                    <a:pt x="146" y="150"/>
                  </a:lnTo>
                  <a:lnTo>
                    <a:pt x="140" y="142"/>
                  </a:lnTo>
                  <a:lnTo>
                    <a:pt x="132" y="138"/>
                  </a:lnTo>
                  <a:lnTo>
                    <a:pt x="122" y="134"/>
                  </a:lnTo>
                  <a:lnTo>
                    <a:pt x="112" y="132"/>
                  </a:lnTo>
                  <a:lnTo>
                    <a:pt x="112" y="132"/>
                  </a:lnTo>
                  <a:lnTo>
                    <a:pt x="104" y="134"/>
                  </a:lnTo>
                  <a:lnTo>
                    <a:pt x="98" y="136"/>
                  </a:lnTo>
                  <a:lnTo>
                    <a:pt x="86" y="142"/>
                  </a:lnTo>
                  <a:lnTo>
                    <a:pt x="78" y="150"/>
                  </a:lnTo>
                  <a:lnTo>
                    <a:pt x="72" y="162"/>
                  </a:lnTo>
                  <a:lnTo>
                    <a:pt x="68" y="174"/>
                  </a:lnTo>
                  <a:lnTo>
                    <a:pt x="66" y="186"/>
                  </a:lnTo>
                  <a:lnTo>
                    <a:pt x="64" y="206"/>
                  </a:lnTo>
                  <a:lnTo>
                    <a:pt x="64" y="206"/>
                  </a:lnTo>
                  <a:lnTo>
                    <a:pt x="66" y="220"/>
                  </a:lnTo>
                  <a:lnTo>
                    <a:pt x="68" y="232"/>
                  </a:lnTo>
                  <a:lnTo>
                    <a:pt x="70" y="244"/>
                  </a:lnTo>
                  <a:lnTo>
                    <a:pt x="74" y="254"/>
                  </a:lnTo>
                  <a:lnTo>
                    <a:pt x="80" y="262"/>
                  </a:lnTo>
                  <a:lnTo>
                    <a:pt x="88" y="270"/>
                  </a:lnTo>
                  <a:lnTo>
                    <a:pt x="98" y="274"/>
                  </a:lnTo>
                  <a:lnTo>
                    <a:pt x="108" y="274"/>
                  </a:lnTo>
                  <a:lnTo>
                    <a:pt x="108" y="274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32" name="Freeform 30"/>
            <p:cNvSpPr>
              <a:spLocks noEditPoints="1"/>
            </p:cNvSpPr>
            <p:nvPr userDrawn="1"/>
          </p:nvSpPr>
          <p:spPr bwMode="auto">
            <a:xfrm>
              <a:off x="5451" y="2047"/>
              <a:ext cx="208" cy="233"/>
            </a:xfrm>
            <a:custGeom>
              <a:avLst/>
              <a:gdLst/>
              <a:ahLst/>
              <a:cxnLst>
                <a:cxn ang="0">
                  <a:pos x="60" y="134"/>
                </a:cxn>
                <a:cxn ang="0">
                  <a:pos x="62" y="158"/>
                </a:cxn>
                <a:cxn ang="0">
                  <a:pos x="72" y="176"/>
                </a:cxn>
                <a:cxn ang="0">
                  <a:pos x="90" y="190"/>
                </a:cxn>
                <a:cxn ang="0">
                  <a:pos x="104" y="192"/>
                </a:cxn>
                <a:cxn ang="0">
                  <a:pos x="128" y="186"/>
                </a:cxn>
                <a:cxn ang="0">
                  <a:pos x="136" y="176"/>
                </a:cxn>
                <a:cxn ang="0">
                  <a:pos x="142" y="162"/>
                </a:cxn>
                <a:cxn ang="0">
                  <a:pos x="202" y="162"/>
                </a:cxn>
                <a:cxn ang="0">
                  <a:pos x="198" y="182"/>
                </a:cxn>
                <a:cxn ang="0">
                  <a:pos x="180" y="208"/>
                </a:cxn>
                <a:cxn ang="0">
                  <a:pos x="174" y="214"/>
                </a:cxn>
                <a:cxn ang="0">
                  <a:pos x="148" y="228"/>
                </a:cxn>
                <a:cxn ang="0">
                  <a:pos x="104" y="234"/>
                </a:cxn>
                <a:cxn ang="0">
                  <a:pos x="88" y="234"/>
                </a:cxn>
                <a:cxn ang="0">
                  <a:pos x="56" y="226"/>
                </a:cxn>
                <a:cxn ang="0">
                  <a:pos x="36" y="216"/>
                </a:cxn>
                <a:cxn ang="0">
                  <a:pos x="28" y="208"/>
                </a:cxn>
                <a:cxn ang="0">
                  <a:pos x="14" y="190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80"/>
                </a:cxn>
                <a:cxn ang="0">
                  <a:pos x="14" y="54"/>
                </a:cxn>
                <a:cxn ang="0">
                  <a:pos x="32" y="30"/>
                </a:cxn>
                <a:cxn ang="0">
                  <a:pos x="44" y="18"/>
                </a:cxn>
                <a:cxn ang="0">
                  <a:pos x="72" y="6"/>
                </a:cxn>
                <a:cxn ang="0">
                  <a:pos x="106" y="0"/>
                </a:cxn>
                <a:cxn ang="0">
                  <a:pos x="118" y="2"/>
                </a:cxn>
                <a:cxn ang="0">
                  <a:pos x="142" y="6"/>
                </a:cxn>
                <a:cxn ang="0">
                  <a:pos x="166" y="18"/>
                </a:cxn>
                <a:cxn ang="0">
                  <a:pos x="186" y="40"/>
                </a:cxn>
                <a:cxn ang="0">
                  <a:pos x="194" y="54"/>
                </a:cxn>
                <a:cxn ang="0">
                  <a:pos x="202" y="76"/>
                </a:cxn>
                <a:cxn ang="0">
                  <a:pos x="208" y="118"/>
                </a:cxn>
                <a:cxn ang="0">
                  <a:pos x="60" y="134"/>
                </a:cxn>
                <a:cxn ang="0">
                  <a:pos x="142" y="94"/>
                </a:cxn>
                <a:cxn ang="0">
                  <a:pos x="140" y="74"/>
                </a:cxn>
                <a:cxn ang="0">
                  <a:pos x="132" y="58"/>
                </a:cxn>
                <a:cxn ang="0">
                  <a:pos x="116" y="46"/>
                </a:cxn>
                <a:cxn ang="0">
                  <a:pos x="104" y="44"/>
                </a:cxn>
                <a:cxn ang="0">
                  <a:pos x="86" y="48"/>
                </a:cxn>
                <a:cxn ang="0">
                  <a:pos x="74" y="60"/>
                </a:cxn>
                <a:cxn ang="0">
                  <a:pos x="66" y="74"/>
                </a:cxn>
                <a:cxn ang="0">
                  <a:pos x="142" y="94"/>
                </a:cxn>
              </a:cxnLst>
              <a:rect l="0" t="0" r="r" b="b"/>
              <a:pathLst>
                <a:path w="208" h="234">
                  <a:moveTo>
                    <a:pt x="60" y="134"/>
                  </a:moveTo>
                  <a:lnTo>
                    <a:pt x="60" y="134"/>
                  </a:lnTo>
                  <a:lnTo>
                    <a:pt x="62" y="148"/>
                  </a:lnTo>
                  <a:lnTo>
                    <a:pt x="62" y="158"/>
                  </a:lnTo>
                  <a:lnTo>
                    <a:pt x="66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0" y="190"/>
                  </a:lnTo>
                  <a:lnTo>
                    <a:pt x="104" y="192"/>
                  </a:lnTo>
                  <a:lnTo>
                    <a:pt x="104" y="192"/>
                  </a:lnTo>
                  <a:lnTo>
                    <a:pt x="116" y="190"/>
                  </a:lnTo>
                  <a:lnTo>
                    <a:pt x="128" y="186"/>
                  </a:lnTo>
                  <a:lnTo>
                    <a:pt x="132" y="182"/>
                  </a:lnTo>
                  <a:lnTo>
                    <a:pt x="136" y="176"/>
                  </a:lnTo>
                  <a:lnTo>
                    <a:pt x="140" y="170"/>
                  </a:lnTo>
                  <a:lnTo>
                    <a:pt x="142" y="162"/>
                  </a:lnTo>
                  <a:lnTo>
                    <a:pt x="202" y="162"/>
                  </a:lnTo>
                  <a:lnTo>
                    <a:pt x="202" y="162"/>
                  </a:lnTo>
                  <a:lnTo>
                    <a:pt x="200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0" y="208"/>
                  </a:lnTo>
                  <a:lnTo>
                    <a:pt x="180" y="208"/>
                  </a:lnTo>
                  <a:lnTo>
                    <a:pt x="174" y="214"/>
                  </a:lnTo>
                  <a:lnTo>
                    <a:pt x="166" y="220"/>
                  </a:lnTo>
                  <a:lnTo>
                    <a:pt x="148" y="228"/>
                  </a:lnTo>
                  <a:lnTo>
                    <a:pt x="128" y="232"/>
                  </a:lnTo>
                  <a:lnTo>
                    <a:pt x="104" y="234"/>
                  </a:lnTo>
                  <a:lnTo>
                    <a:pt x="104" y="234"/>
                  </a:lnTo>
                  <a:lnTo>
                    <a:pt x="88" y="234"/>
                  </a:lnTo>
                  <a:lnTo>
                    <a:pt x="68" y="230"/>
                  </a:lnTo>
                  <a:lnTo>
                    <a:pt x="56" y="226"/>
                  </a:lnTo>
                  <a:lnTo>
                    <a:pt x="46" y="222"/>
                  </a:lnTo>
                  <a:lnTo>
                    <a:pt x="36" y="216"/>
                  </a:lnTo>
                  <a:lnTo>
                    <a:pt x="28" y="208"/>
                  </a:lnTo>
                  <a:lnTo>
                    <a:pt x="28" y="208"/>
                  </a:lnTo>
                  <a:lnTo>
                    <a:pt x="20" y="198"/>
                  </a:lnTo>
                  <a:lnTo>
                    <a:pt x="14" y="190"/>
                  </a:lnTo>
                  <a:lnTo>
                    <a:pt x="6" y="170"/>
                  </a:lnTo>
                  <a:lnTo>
                    <a:pt x="0" y="148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0" y="94"/>
                  </a:lnTo>
                  <a:lnTo>
                    <a:pt x="4" y="80"/>
                  </a:lnTo>
                  <a:lnTo>
                    <a:pt x="8" y="66"/>
                  </a:lnTo>
                  <a:lnTo>
                    <a:pt x="14" y="54"/>
                  </a:lnTo>
                  <a:lnTo>
                    <a:pt x="22" y="40"/>
                  </a:lnTo>
                  <a:lnTo>
                    <a:pt x="32" y="30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58" y="12"/>
                  </a:lnTo>
                  <a:lnTo>
                    <a:pt x="72" y="6"/>
                  </a:lnTo>
                  <a:lnTo>
                    <a:pt x="88" y="2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118" y="2"/>
                  </a:lnTo>
                  <a:lnTo>
                    <a:pt x="130" y="4"/>
                  </a:lnTo>
                  <a:lnTo>
                    <a:pt x="142" y="6"/>
                  </a:lnTo>
                  <a:lnTo>
                    <a:pt x="154" y="12"/>
                  </a:lnTo>
                  <a:lnTo>
                    <a:pt x="166" y="18"/>
                  </a:lnTo>
                  <a:lnTo>
                    <a:pt x="176" y="28"/>
                  </a:lnTo>
                  <a:lnTo>
                    <a:pt x="186" y="40"/>
                  </a:lnTo>
                  <a:lnTo>
                    <a:pt x="194" y="54"/>
                  </a:lnTo>
                  <a:lnTo>
                    <a:pt x="194" y="54"/>
                  </a:lnTo>
                  <a:lnTo>
                    <a:pt x="198" y="64"/>
                  </a:lnTo>
                  <a:lnTo>
                    <a:pt x="202" y="76"/>
                  </a:lnTo>
                  <a:lnTo>
                    <a:pt x="206" y="98"/>
                  </a:lnTo>
                  <a:lnTo>
                    <a:pt x="208" y="118"/>
                  </a:lnTo>
                  <a:lnTo>
                    <a:pt x="206" y="134"/>
                  </a:lnTo>
                  <a:lnTo>
                    <a:pt x="60" y="134"/>
                  </a:lnTo>
                  <a:close/>
                  <a:moveTo>
                    <a:pt x="142" y="94"/>
                  </a:moveTo>
                  <a:lnTo>
                    <a:pt x="142" y="94"/>
                  </a:lnTo>
                  <a:lnTo>
                    <a:pt x="140" y="82"/>
                  </a:lnTo>
                  <a:lnTo>
                    <a:pt x="140" y="74"/>
                  </a:lnTo>
                  <a:lnTo>
                    <a:pt x="136" y="64"/>
                  </a:lnTo>
                  <a:lnTo>
                    <a:pt x="132" y="58"/>
                  </a:lnTo>
                  <a:lnTo>
                    <a:pt x="126" y="50"/>
                  </a:lnTo>
                  <a:lnTo>
                    <a:pt x="116" y="46"/>
                  </a:lnTo>
                  <a:lnTo>
                    <a:pt x="104" y="44"/>
                  </a:lnTo>
                  <a:lnTo>
                    <a:pt x="104" y="44"/>
                  </a:lnTo>
                  <a:lnTo>
                    <a:pt x="94" y="46"/>
                  </a:lnTo>
                  <a:lnTo>
                    <a:pt x="86" y="48"/>
                  </a:lnTo>
                  <a:lnTo>
                    <a:pt x="78" y="52"/>
                  </a:lnTo>
                  <a:lnTo>
                    <a:pt x="74" y="60"/>
                  </a:lnTo>
                  <a:lnTo>
                    <a:pt x="68" y="66"/>
                  </a:lnTo>
                  <a:lnTo>
                    <a:pt x="66" y="74"/>
                  </a:lnTo>
                  <a:lnTo>
                    <a:pt x="62" y="94"/>
                  </a:lnTo>
                  <a:lnTo>
                    <a:pt x="142" y="94"/>
                  </a:lnTo>
                  <a:close/>
                </a:path>
              </a:pathLst>
            </a:custGeom>
            <a:solidFill>
              <a:srgbClr val="7FA3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</p:grpSp>
      <p:sp>
        <p:nvSpPr>
          <p:cNvPr id="2458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3200">
                <a:solidFill>
                  <a:schemeClr val="accent1"/>
                </a:solidFill>
                <a:latin typeface="Arial" pitchFamily="-65" charset="0"/>
                <a:cs typeface="Arial" pitchFamily="-65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219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z="2000">
                <a:solidFill>
                  <a:schemeClr val="tx1"/>
                </a:solidFill>
                <a:latin typeface="Arial" pitchFamily="-65" charset="0"/>
                <a:cs typeface="Arial" pitchFamily="-65" charset="0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e Se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0" y="6475413"/>
            <a:ext cx="9144000" cy="382587"/>
          </a:xfrm>
          <a:prstGeom prst="rect">
            <a:avLst/>
          </a:prstGeom>
          <a:solidFill>
            <a:srgbClr val="89ABC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de-DE" sz="800" dirty="0">
                <a:latin typeface="+mn-lt"/>
                <a:ea typeface="Arial" pitchFamily="-65" charset="0"/>
                <a:cs typeface="Arial" pitchFamily="-65" charset="0"/>
              </a:rPr>
              <a:t>Astrid </a:t>
            </a:r>
            <a:r>
              <a:rPr lang="de-DE" sz="800" dirty="0" smtClean="0">
                <a:latin typeface="+mn-lt"/>
                <a:ea typeface="Arial" pitchFamily="-65" charset="0"/>
                <a:cs typeface="Arial" pitchFamily="-65" charset="0"/>
              </a:rPr>
              <a:t>Wallrabenstein –</a:t>
            </a:r>
            <a:r>
              <a:rPr lang="de-DE" sz="800" baseline="0" dirty="0" smtClean="0">
                <a:latin typeface="+mn-lt"/>
                <a:ea typeface="Arial" pitchFamily="-65" charset="0"/>
                <a:cs typeface="Arial" pitchFamily="-65" charset="0"/>
              </a:rPr>
              <a:t> The </a:t>
            </a:r>
            <a:r>
              <a:rPr lang="de-DE" sz="800" baseline="0" dirty="0" err="1" smtClean="0">
                <a:latin typeface="+mn-lt"/>
                <a:ea typeface="Arial" pitchFamily="-65" charset="0"/>
                <a:cs typeface="Arial" pitchFamily="-65" charset="0"/>
              </a:rPr>
              <a:t>Right</a:t>
            </a:r>
            <a:r>
              <a:rPr lang="de-DE" sz="800" baseline="0" dirty="0" smtClean="0">
                <a:latin typeface="+mn-lt"/>
                <a:ea typeface="Arial" pitchFamily="-65" charset="0"/>
                <a:cs typeface="Arial" pitchFamily="-65" charset="0"/>
              </a:rPr>
              <a:t> </a:t>
            </a:r>
            <a:r>
              <a:rPr lang="de-DE" sz="800" baseline="0" dirty="0" err="1" smtClean="0">
                <a:latin typeface="+mn-lt"/>
                <a:ea typeface="Arial" pitchFamily="-65" charset="0"/>
                <a:cs typeface="Arial" pitchFamily="-65" charset="0"/>
              </a:rPr>
              <a:t>to</a:t>
            </a:r>
            <a:r>
              <a:rPr lang="de-DE" sz="800" baseline="0" dirty="0" smtClean="0">
                <a:latin typeface="+mn-lt"/>
                <a:ea typeface="Arial" pitchFamily="-65" charset="0"/>
                <a:cs typeface="Arial" pitchFamily="-65" charset="0"/>
              </a:rPr>
              <a:t> </a:t>
            </a:r>
            <a:r>
              <a:rPr lang="de-DE" sz="800" baseline="0" dirty="0" err="1" smtClean="0">
                <a:latin typeface="+mn-lt"/>
                <a:ea typeface="Arial" pitchFamily="-65" charset="0"/>
                <a:cs typeface="Arial" pitchFamily="-65" charset="0"/>
              </a:rPr>
              <a:t>Health</a:t>
            </a:r>
            <a:endParaRPr lang="de-DE" sz="800" dirty="0" smtClean="0">
              <a:latin typeface="+mn-lt"/>
              <a:ea typeface="Arial" pitchFamily="-65" charset="0"/>
              <a:cs typeface="Arial" pitchFamily="-65" charset="0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 userDrawn="1"/>
        </p:nvSpPr>
        <p:spPr bwMode="auto">
          <a:xfrm>
            <a:off x="8264525" y="6605588"/>
            <a:ext cx="457200" cy="230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46800" rIns="0" bIns="0"/>
          <a:lstStyle/>
          <a:p>
            <a:pPr algn="r">
              <a:defRPr/>
            </a:pPr>
            <a:fld id="{D24074CC-BED1-44DF-8E15-B03205B77451}" type="slidenum">
              <a:rPr lang="de-DE" sz="800">
                <a:latin typeface="Arial" pitchFamily="-65" charset="0"/>
                <a:ea typeface="Arial" pitchFamily="-65" charset="0"/>
                <a:cs typeface="Arial" pitchFamily="-65" charset="0"/>
              </a:rPr>
              <a:pPr algn="r">
                <a:defRPr/>
              </a:pPr>
              <a:t>‹Nr.›</a:t>
            </a:fld>
            <a:endParaRPr lang="de-DE" sz="800" dirty="0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 userDrawn="1"/>
        </p:nvSpPr>
        <p:spPr bwMode="auto">
          <a:xfrm>
            <a:off x="430213" y="6605588"/>
            <a:ext cx="1908175" cy="230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46800" rIns="0" bIns="46800"/>
          <a:lstStyle/>
          <a:p>
            <a:pPr>
              <a:defRPr/>
            </a:pPr>
            <a:r>
              <a:rPr lang="de-DE" sz="800" dirty="0">
                <a:latin typeface="Arial" pitchFamily="-65" charset="0"/>
                <a:ea typeface="Arial" pitchFamily="-65" charset="0"/>
                <a:cs typeface="Arial" pitchFamily="-65" charset="0"/>
              </a:rPr>
              <a:t> </a:t>
            </a:r>
            <a:r>
              <a:rPr lang="de-DE" sz="800" dirty="0" smtClean="0">
                <a:latin typeface="Arial" pitchFamily="-65" charset="0"/>
                <a:ea typeface="Arial" pitchFamily="-65" charset="0"/>
                <a:cs typeface="Arial" pitchFamily="-65" charset="0"/>
              </a:rPr>
              <a:t>June,</a:t>
            </a:r>
            <a:r>
              <a:rPr lang="de-DE" sz="800" baseline="0" dirty="0" smtClean="0">
                <a:latin typeface="Arial" pitchFamily="-65" charset="0"/>
                <a:ea typeface="Arial" pitchFamily="-65" charset="0"/>
                <a:cs typeface="Arial" pitchFamily="-65" charset="0"/>
              </a:rPr>
              <a:t> 2018</a:t>
            </a:r>
            <a:endParaRPr lang="de-DE" sz="800" dirty="0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8" name="Line 115"/>
          <p:cNvSpPr>
            <a:spLocks noChangeShapeType="1"/>
          </p:cNvSpPr>
          <p:nvPr/>
        </p:nvSpPr>
        <p:spPr bwMode="auto">
          <a:xfrm flipH="1">
            <a:off x="0" y="998538"/>
            <a:ext cx="9144000" cy="0"/>
          </a:xfrm>
          <a:prstGeom prst="line">
            <a:avLst/>
          </a:prstGeom>
          <a:noFill/>
          <a:ln w="12700" cap="flat" cmpd="sng" algn="ctr">
            <a:solidFill>
              <a:srgbClr val="89ABC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30213" y="1449388"/>
            <a:ext cx="7228936" cy="4679950"/>
          </a:xfrm>
        </p:spPr>
        <p:txBody>
          <a:bodyPr/>
          <a:lstStyle>
            <a:lvl1pPr>
              <a:buNone/>
              <a:defRPr sz="2400"/>
            </a:lvl1pPr>
            <a:lvl2pPr marL="536575" indent="-266700">
              <a:defRPr sz="2000"/>
            </a:lvl2pPr>
            <a:lvl3pPr marL="806450" indent="-271463">
              <a:defRPr sz="1800"/>
            </a:lvl3pPr>
            <a:lvl4pPr marL="1074738" indent="-271463">
              <a:defRPr/>
            </a:lvl4pPr>
            <a:lvl5pPr>
              <a:defRPr/>
            </a:lvl5pPr>
            <a:lvl6pPr marL="1524000" indent="-269875"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endParaRPr lang="de-DE" sz="2000" dirty="0" smtClean="0"/>
          </a:p>
          <a:p>
            <a:pPr lvl="2"/>
            <a:endParaRPr lang="de-DE" sz="1800" dirty="0" smtClean="0"/>
          </a:p>
          <a:p>
            <a:pPr lvl="3"/>
            <a:endParaRPr lang="de-DE" dirty="0" smtClean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1"/>
          </p:nvPr>
        </p:nvSpPr>
        <p:spPr>
          <a:xfrm>
            <a:off x="7659149" y="1795464"/>
            <a:ext cx="1484851" cy="4679949"/>
          </a:xfrm>
          <a:solidFill>
            <a:schemeClr val="accent2">
              <a:lumMod val="20000"/>
              <a:lumOff val="80000"/>
            </a:schemeClr>
          </a:solidFill>
        </p:spPr>
        <p:txBody>
          <a:bodyPr lIns="36000" tIns="36000">
            <a:normAutofit/>
          </a:bodyPr>
          <a:lstStyle>
            <a:lvl1pPr marL="0" indent="0">
              <a:buFontTx/>
              <a:buNone/>
              <a:defRPr sz="1200"/>
            </a:lvl1pPr>
            <a:lvl2pPr marL="180975" indent="-180975">
              <a:buFont typeface="+mj-lt"/>
              <a:buAutoNum type="romanUcPeriod"/>
              <a:defRPr sz="1100" baseline="0"/>
            </a:lvl2pPr>
            <a:lvl3pPr marL="266700" indent="-180975">
              <a:buFont typeface="+mj-lt"/>
              <a:buAutoNum type="arabicPeriod"/>
              <a:defRPr sz="1000" baseline="0"/>
            </a:lvl3pPr>
            <a:lvl4pPr marL="361950" indent="-173038">
              <a:buFont typeface="+mj-lt"/>
              <a:buAutoNum type="alphaLcPeriod"/>
              <a:defRPr sz="1050"/>
            </a:lvl4pPr>
            <a:lvl5pPr marL="534988" indent="-261938">
              <a:buFont typeface="+mj-lt"/>
              <a:buAutoNum type="alphaLcPeriod" startAt="27"/>
              <a:defRPr sz="105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ormale Se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0" y="6475413"/>
            <a:ext cx="9144000" cy="382587"/>
          </a:xfrm>
          <a:prstGeom prst="rect">
            <a:avLst/>
          </a:prstGeom>
          <a:solidFill>
            <a:srgbClr val="89ABC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de-DE" sz="800" dirty="0">
                <a:latin typeface="+mn-lt"/>
                <a:ea typeface="Arial" pitchFamily="-65" charset="0"/>
                <a:cs typeface="Arial" pitchFamily="-65" charset="0"/>
              </a:rPr>
              <a:t>Astrid </a:t>
            </a:r>
            <a:r>
              <a:rPr lang="de-DE" sz="800" dirty="0" smtClean="0">
                <a:latin typeface="+mn-lt"/>
                <a:ea typeface="Arial" pitchFamily="-65" charset="0"/>
                <a:cs typeface="Arial" pitchFamily="-65" charset="0"/>
              </a:rPr>
              <a:t>Wallrabenstein –</a:t>
            </a:r>
            <a:r>
              <a:rPr lang="de-DE" sz="800" baseline="0" dirty="0" smtClean="0">
                <a:latin typeface="+mn-lt"/>
                <a:ea typeface="Arial" pitchFamily="-65" charset="0"/>
                <a:cs typeface="Arial" pitchFamily="-65" charset="0"/>
              </a:rPr>
              <a:t> </a:t>
            </a:r>
            <a:r>
              <a:rPr lang="de-DE" sz="800" kern="1200" baseline="0" dirty="0" smtClean="0">
                <a:solidFill>
                  <a:schemeClr val="tx1"/>
                </a:solidFill>
                <a:latin typeface="Arial" charset="0"/>
                <a:ea typeface="Arial" pitchFamily="-65" charset="0"/>
                <a:cs typeface="Arial" pitchFamily="-65" charset="0"/>
              </a:rPr>
              <a:t>The </a:t>
            </a:r>
            <a:r>
              <a:rPr lang="de-DE" sz="800" kern="1200" baseline="0" dirty="0" err="1" smtClean="0">
                <a:solidFill>
                  <a:schemeClr val="tx1"/>
                </a:solidFill>
                <a:latin typeface="Arial" charset="0"/>
                <a:ea typeface="Arial" pitchFamily="-65" charset="0"/>
                <a:cs typeface="Arial" pitchFamily="-65" charset="0"/>
              </a:rPr>
              <a:t>Right</a:t>
            </a:r>
            <a:r>
              <a:rPr lang="de-DE" sz="800" kern="1200" baseline="0" dirty="0" smtClean="0">
                <a:solidFill>
                  <a:schemeClr val="tx1"/>
                </a:solidFill>
                <a:latin typeface="Arial" charset="0"/>
                <a:ea typeface="Arial" pitchFamily="-65" charset="0"/>
                <a:cs typeface="Arial" pitchFamily="-65" charset="0"/>
              </a:rPr>
              <a:t> </a:t>
            </a:r>
            <a:r>
              <a:rPr lang="de-DE" sz="800" kern="1200" baseline="0" dirty="0" err="1" smtClean="0">
                <a:solidFill>
                  <a:schemeClr val="tx1"/>
                </a:solidFill>
                <a:latin typeface="Arial" charset="0"/>
                <a:ea typeface="Arial" pitchFamily="-65" charset="0"/>
                <a:cs typeface="Arial" pitchFamily="-65" charset="0"/>
              </a:rPr>
              <a:t>to</a:t>
            </a:r>
            <a:r>
              <a:rPr lang="de-DE" sz="800" kern="1200" baseline="0" dirty="0" smtClean="0">
                <a:solidFill>
                  <a:schemeClr val="tx1"/>
                </a:solidFill>
                <a:latin typeface="Arial" charset="0"/>
                <a:ea typeface="Arial" pitchFamily="-65" charset="0"/>
                <a:cs typeface="Arial" pitchFamily="-65" charset="0"/>
              </a:rPr>
              <a:t> </a:t>
            </a:r>
            <a:r>
              <a:rPr lang="de-DE" sz="800" kern="1200" baseline="0" dirty="0" err="1" smtClean="0">
                <a:solidFill>
                  <a:schemeClr val="tx1"/>
                </a:solidFill>
                <a:latin typeface="Arial" charset="0"/>
                <a:ea typeface="Arial" pitchFamily="-65" charset="0"/>
                <a:cs typeface="Arial" pitchFamily="-65" charset="0"/>
              </a:rPr>
              <a:t>Health</a:t>
            </a:r>
            <a:endParaRPr lang="de-DE" sz="800" dirty="0" smtClean="0">
              <a:latin typeface="+mn-lt"/>
              <a:ea typeface="Arial" pitchFamily="-65" charset="0"/>
              <a:cs typeface="Arial" pitchFamily="-65" charset="0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 userDrawn="1"/>
        </p:nvSpPr>
        <p:spPr bwMode="auto">
          <a:xfrm>
            <a:off x="8264525" y="6605588"/>
            <a:ext cx="457200" cy="230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46800" rIns="0" bIns="0"/>
          <a:lstStyle/>
          <a:p>
            <a:pPr algn="r">
              <a:defRPr/>
            </a:pPr>
            <a:fld id="{D24074CC-BED1-44DF-8E15-B03205B77451}" type="slidenum">
              <a:rPr lang="de-DE" sz="800">
                <a:latin typeface="Arial" pitchFamily="-65" charset="0"/>
                <a:ea typeface="Arial" pitchFamily="-65" charset="0"/>
                <a:cs typeface="Arial" pitchFamily="-65" charset="0"/>
              </a:rPr>
              <a:pPr algn="r">
                <a:defRPr/>
              </a:pPr>
              <a:t>‹Nr.›</a:t>
            </a:fld>
            <a:endParaRPr lang="de-DE" sz="800" dirty="0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 userDrawn="1"/>
        </p:nvSpPr>
        <p:spPr bwMode="auto">
          <a:xfrm>
            <a:off x="430213" y="6605588"/>
            <a:ext cx="1908175" cy="230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46800" rIns="0" bIns="46800"/>
          <a:lstStyle/>
          <a:p>
            <a:pPr>
              <a:defRPr/>
            </a:pPr>
            <a:r>
              <a:rPr lang="de-DE" sz="800" dirty="0" smtClean="0">
                <a:latin typeface="Arial" pitchFamily="-65" charset="0"/>
                <a:ea typeface="Arial" pitchFamily="-65" charset="0"/>
                <a:cs typeface="Arial" pitchFamily="-65" charset="0"/>
              </a:rPr>
              <a:t>June,</a:t>
            </a:r>
            <a:r>
              <a:rPr lang="de-DE" sz="800" baseline="0" dirty="0" smtClean="0">
                <a:latin typeface="Arial" pitchFamily="-65" charset="0"/>
                <a:ea typeface="Arial" pitchFamily="-65" charset="0"/>
                <a:cs typeface="Arial" pitchFamily="-65" charset="0"/>
              </a:rPr>
              <a:t> 2018</a:t>
            </a:r>
            <a:endParaRPr lang="de-DE" sz="800" dirty="0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8" name="Line 115"/>
          <p:cNvSpPr>
            <a:spLocks noChangeShapeType="1"/>
          </p:cNvSpPr>
          <p:nvPr/>
        </p:nvSpPr>
        <p:spPr bwMode="auto">
          <a:xfrm flipH="1">
            <a:off x="0" y="998538"/>
            <a:ext cx="9144000" cy="0"/>
          </a:xfrm>
          <a:prstGeom prst="line">
            <a:avLst/>
          </a:prstGeom>
          <a:noFill/>
          <a:ln w="12700" cap="flat" cmpd="sng" algn="ctr">
            <a:solidFill>
              <a:srgbClr val="89ABC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30212" y="1449388"/>
            <a:ext cx="8180387" cy="4679950"/>
          </a:xfrm>
        </p:spPr>
        <p:txBody>
          <a:bodyPr/>
          <a:lstStyle>
            <a:lvl1pPr>
              <a:buNone/>
              <a:defRPr sz="2400"/>
            </a:lvl1pPr>
            <a:lvl2pPr marL="536575" indent="-266700">
              <a:defRPr sz="2000"/>
            </a:lvl2pPr>
            <a:lvl3pPr marL="806450" indent="-271463">
              <a:defRPr sz="1800"/>
            </a:lvl3pPr>
            <a:lvl4pPr marL="1074738" indent="-271463">
              <a:defRPr/>
            </a:lvl4pPr>
            <a:lvl5pPr>
              <a:defRPr/>
            </a:lvl5pPr>
            <a:lvl6pPr marL="1524000" indent="-269875"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endParaRPr lang="de-DE" sz="2000" dirty="0" smtClean="0"/>
          </a:p>
          <a:p>
            <a:pPr lvl="2"/>
            <a:endParaRPr lang="de-DE" sz="1800" dirty="0" smtClean="0"/>
          </a:p>
          <a:p>
            <a:pPr lvl="3"/>
            <a:endParaRPr lang="de-DE" dirty="0" smtClean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37795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ormale Se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2"/>
          <p:cNvSpPr txBox="1">
            <a:spLocks noChangeArrowheads="1"/>
          </p:cNvSpPr>
          <p:nvPr userDrawn="1"/>
        </p:nvSpPr>
        <p:spPr bwMode="auto">
          <a:xfrm>
            <a:off x="8264525" y="6605588"/>
            <a:ext cx="457200" cy="230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46800" rIns="0" bIns="0"/>
          <a:lstStyle/>
          <a:p>
            <a:pPr algn="r">
              <a:defRPr/>
            </a:pPr>
            <a:fld id="{D24074CC-BED1-44DF-8E15-B03205B77451}" type="slidenum">
              <a:rPr lang="de-DE" sz="800">
                <a:latin typeface="Arial" pitchFamily="-65" charset="0"/>
                <a:ea typeface="Arial" pitchFamily="-65" charset="0"/>
                <a:cs typeface="Arial" pitchFamily="-65" charset="0"/>
              </a:rPr>
              <a:pPr algn="r">
                <a:defRPr/>
              </a:pPr>
              <a:t>‹Nr.›</a:t>
            </a:fld>
            <a:endParaRPr lang="de-DE" sz="800" dirty="0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 userDrawn="1"/>
        </p:nvSpPr>
        <p:spPr bwMode="auto">
          <a:xfrm>
            <a:off x="430213" y="6605588"/>
            <a:ext cx="1908175" cy="230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46800" rIns="0" bIns="46800"/>
          <a:lstStyle/>
          <a:p>
            <a:pPr>
              <a:defRPr/>
            </a:pPr>
            <a:r>
              <a:rPr lang="de-DE" sz="800" dirty="0">
                <a:latin typeface="Arial" pitchFamily="-65" charset="0"/>
                <a:ea typeface="Arial" pitchFamily="-65" charset="0"/>
                <a:cs typeface="Arial" pitchFamily="-65" charset="0"/>
              </a:rPr>
              <a:t> </a:t>
            </a:r>
            <a:r>
              <a:rPr lang="de-DE" sz="800" dirty="0" smtClean="0">
                <a:latin typeface="Arial" pitchFamily="-65" charset="0"/>
                <a:ea typeface="Arial" pitchFamily="-65" charset="0"/>
                <a:cs typeface="Arial" pitchFamily="-65" charset="0"/>
              </a:rPr>
              <a:t>17.01.2012</a:t>
            </a:r>
            <a:endParaRPr lang="de-DE" sz="800" dirty="0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8" name="Line 115"/>
          <p:cNvSpPr>
            <a:spLocks noChangeShapeType="1"/>
          </p:cNvSpPr>
          <p:nvPr/>
        </p:nvSpPr>
        <p:spPr bwMode="auto">
          <a:xfrm flipH="1">
            <a:off x="0" y="998538"/>
            <a:ext cx="9144000" cy="0"/>
          </a:xfrm>
          <a:prstGeom prst="line">
            <a:avLst/>
          </a:prstGeom>
          <a:noFill/>
          <a:ln w="12700" cap="flat" cmpd="sng" algn="ctr">
            <a:solidFill>
              <a:srgbClr val="89ABC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30212" y="1449388"/>
            <a:ext cx="8180387" cy="4679950"/>
          </a:xfrm>
        </p:spPr>
        <p:txBody>
          <a:bodyPr/>
          <a:lstStyle>
            <a:lvl1pPr>
              <a:buNone/>
              <a:defRPr sz="2400"/>
            </a:lvl1pPr>
            <a:lvl2pPr marL="536575" indent="-266700">
              <a:defRPr sz="2000"/>
            </a:lvl2pPr>
            <a:lvl3pPr marL="806450" indent="-271463">
              <a:defRPr sz="1800"/>
            </a:lvl3pPr>
            <a:lvl4pPr marL="1074738" indent="-271463">
              <a:defRPr/>
            </a:lvl4pPr>
            <a:lvl5pPr>
              <a:defRPr/>
            </a:lvl5pPr>
            <a:lvl6pPr marL="1524000" indent="-269875"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endParaRPr lang="de-DE" sz="2000" dirty="0" smtClean="0"/>
          </a:p>
          <a:p>
            <a:pPr lvl="2"/>
            <a:endParaRPr lang="de-DE" sz="1800" dirty="0" smtClean="0"/>
          </a:p>
          <a:p>
            <a:pPr lvl="3"/>
            <a:endParaRPr lang="de-DE" dirty="0" smtClean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1489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w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0213" y="150813"/>
            <a:ext cx="734536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3" rIns="0" bIns="4571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Slide title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0213" y="1449388"/>
            <a:ext cx="8280400" cy="4679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Body </a:t>
            </a:r>
            <a:r>
              <a:rPr lang="de-DE" dirty="0" err="1" smtClean="0"/>
              <a:t>text</a:t>
            </a:r>
            <a:endParaRPr lang="de-DE" dirty="0" smtClean="0"/>
          </a:p>
          <a:p>
            <a:pPr lvl="1"/>
            <a:r>
              <a:rPr lang="de-DE" dirty="0" smtClean="0"/>
              <a:t>First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2"/>
            <a:r>
              <a:rPr lang="de-DE" dirty="0" smtClean="0"/>
              <a:t>Second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3"/>
            <a:r>
              <a:rPr lang="de-DE" dirty="0" smtClean="0"/>
              <a:t>Third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4"/>
            <a:r>
              <a:rPr lang="de-DE" dirty="0" err="1" smtClean="0"/>
              <a:t>Forth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4"/>
            <a:r>
              <a:rPr lang="de-DE" dirty="0" err="1" smtClean="0"/>
              <a:t>Sixth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4"/>
            <a:r>
              <a:rPr lang="de-DE" dirty="0" err="1" smtClean="0"/>
              <a:t>Seventh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4"/>
            <a:r>
              <a:rPr lang="de-DE" dirty="0" err="1" smtClean="0"/>
              <a:t>Eigth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4"/>
            <a:endParaRPr lang="de-DE" dirty="0" smtClean="0"/>
          </a:p>
        </p:txBody>
      </p:sp>
      <p:pic>
        <p:nvPicPr>
          <p:cNvPr id="1028" name="Grafik 37" descr="Goethe-Logo 080508.wm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47013" y="246063"/>
            <a:ext cx="1152525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 (Headings)"/>
          <a:cs typeface=" (Headings)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 (Headings)"/>
          <a:cs typeface=" (Headings)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 (Headings)"/>
          <a:cs typeface=" (Headings)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 (Headings)"/>
          <a:cs typeface=" (Headings)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 (Headings)"/>
          <a:cs typeface=" (Headings)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447675" indent="-2667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2pPr>
      <a:lvl3pPr marL="717550" indent="-2714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rgbClr val="000000"/>
          </a:solidFill>
          <a:latin typeface="+mn-lt"/>
          <a:ea typeface="+mn-ea"/>
          <a:cs typeface="+mn-cs"/>
        </a:defRPr>
      </a:lvl3pPr>
      <a:lvl4pPr marL="985838" indent="-2714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rgbClr val="000000"/>
          </a:solidFill>
          <a:latin typeface="+mn-lt"/>
          <a:ea typeface="+mn-ea"/>
          <a:cs typeface="+mn-cs"/>
        </a:defRPr>
      </a:lvl4pPr>
      <a:lvl5pPr marL="1257300" indent="-2682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rgbClr val="000000"/>
          </a:solidFill>
          <a:latin typeface="+mn-lt"/>
          <a:ea typeface="+mn-ea"/>
          <a:cs typeface="+mn-cs"/>
        </a:defRPr>
      </a:lvl5pPr>
      <a:lvl6pPr marL="1524000" indent="-2698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 baseline="0">
          <a:solidFill>
            <a:srgbClr val="000000"/>
          </a:solidFill>
          <a:latin typeface="+mn-lt"/>
          <a:cs typeface="+mn-cs"/>
        </a:defRPr>
      </a:lvl6pPr>
      <a:lvl7pPr marL="1793875" indent="-2698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 baseline="0">
          <a:solidFill>
            <a:srgbClr val="000000"/>
          </a:solidFill>
          <a:latin typeface="+mn-lt"/>
          <a:cs typeface="+mn-cs"/>
        </a:defRPr>
      </a:lvl7pPr>
      <a:lvl8pPr marL="2063750" indent="-2698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 baseline="0">
          <a:solidFill>
            <a:schemeClr val="tx1"/>
          </a:solidFill>
          <a:latin typeface="+mn-lt"/>
          <a:cs typeface="+mn-cs"/>
        </a:defRPr>
      </a:lvl8pPr>
      <a:lvl9pPr marL="2330450" indent="-2667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 baseline="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de-DE" dirty="0">
                <a:solidFill>
                  <a:srgbClr val="17365D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Right to Health </a:t>
            </a:r>
            <a:r>
              <a:rPr lang="en-US" altLang="de-DE" dirty="0" smtClean="0">
                <a:solidFill>
                  <a:srgbClr val="17365D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de-DE" dirty="0" smtClean="0">
                <a:solidFill>
                  <a:srgbClr val="17365D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de-DE" dirty="0" smtClean="0">
                <a:solidFill>
                  <a:srgbClr val="17365D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altLang="de-DE" dirty="0">
                <a:solidFill>
                  <a:srgbClr val="17365D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Impulse for </a:t>
            </a:r>
            <a:r>
              <a:rPr lang="en-US" altLang="de-DE" dirty="0" smtClean="0">
                <a:solidFill>
                  <a:srgbClr val="17365D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Innovation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de-DE" b="0" i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Jurisdiction of the Federal Constitutional Court </a:t>
            </a:r>
            <a:r>
              <a:rPr lang="en-US" altLang="de-DE" b="0" i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de-DE" b="0" i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de-DE" b="0" i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de-DE" b="0" i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view of the Incentives of Innovation </a:t>
            </a:r>
            <a:r>
              <a:rPr lang="en-US" altLang="de-DE" b="0" i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de-DE" b="0" i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de-DE" b="0" i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de-DE" b="0" i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German Healthcare System</a:t>
            </a:r>
            <a:endParaRPr lang="de-DE" altLang="de-DE" sz="700" b="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de-DE" dirty="0" smtClean="0"/>
          </a:p>
          <a:p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By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Prof. Dr. Astrid Wallrabenstein</a:t>
            </a:r>
            <a:endParaRPr lang="de-DE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4656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Private </a:t>
            </a:r>
            <a:r>
              <a:rPr lang="de-DE" dirty="0" err="1" smtClean="0"/>
              <a:t>Health</a:t>
            </a:r>
            <a:r>
              <a:rPr lang="de-DE" dirty="0" smtClean="0"/>
              <a:t> Insurance – an innovation-</a:t>
            </a:r>
            <a:r>
              <a:rPr lang="de-DE" dirty="0" err="1" smtClean="0"/>
              <a:t>friendly</a:t>
            </a:r>
            <a:r>
              <a:rPr lang="de-DE" dirty="0" smtClean="0"/>
              <a:t> </a:t>
            </a:r>
            <a:r>
              <a:rPr lang="de-DE" dirty="0" err="1" smtClean="0"/>
              <a:t>insurance</a:t>
            </a:r>
            <a:r>
              <a:rPr lang="de-DE" dirty="0" smtClean="0"/>
              <a:t> </a:t>
            </a:r>
            <a:r>
              <a:rPr lang="de-DE" dirty="0" err="1" smtClean="0"/>
              <a:t>system</a:t>
            </a:r>
            <a:r>
              <a:rPr lang="de-DE" dirty="0" smtClean="0"/>
              <a:t>?</a:t>
            </a:r>
          </a:p>
          <a:p>
            <a:pPr lvl="1"/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perspective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service </a:t>
            </a:r>
            <a:r>
              <a:rPr lang="de-DE" dirty="0" err="1" smtClean="0"/>
              <a:t>providers</a:t>
            </a:r>
            <a:r>
              <a:rPr lang="de-DE" dirty="0" smtClean="0"/>
              <a:t>: </a:t>
            </a:r>
          </a:p>
          <a:p>
            <a:pPr lvl="2"/>
            <a:r>
              <a:rPr lang="de-DE" dirty="0" smtClean="0"/>
              <a:t>non </a:t>
            </a:r>
            <a:r>
              <a:rPr lang="de-DE" dirty="0" err="1" smtClean="0"/>
              <a:t>restricted</a:t>
            </a:r>
            <a:r>
              <a:rPr lang="de-DE" dirty="0" smtClean="0"/>
              <a:t> and </a:t>
            </a:r>
            <a:r>
              <a:rPr lang="de-DE" dirty="0" err="1" smtClean="0"/>
              <a:t>better</a:t>
            </a:r>
            <a:r>
              <a:rPr lang="de-DE" dirty="0" smtClean="0"/>
              <a:t> </a:t>
            </a:r>
            <a:r>
              <a:rPr lang="de-DE" dirty="0" err="1" smtClean="0"/>
              <a:t>paid</a:t>
            </a:r>
            <a:endParaRPr lang="de-DE" dirty="0" smtClean="0"/>
          </a:p>
          <a:p>
            <a:pPr lvl="2"/>
            <a:r>
              <a:rPr lang="de-DE" dirty="0" err="1" smtClean="0"/>
              <a:t>Critique</a:t>
            </a:r>
            <a:r>
              <a:rPr lang="de-DE" dirty="0" smtClean="0"/>
              <a:t>: </a:t>
            </a:r>
            <a:r>
              <a:rPr lang="de-DE" dirty="0" err="1" smtClean="0"/>
              <a:t>two</a:t>
            </a:r>
            <a:r>
              <a:rPr lang="de-DE" dirty="0" smtClean="0"/>
              <a:t>-tier-system</a:t>
            </a:r>
          </a:p>
          <a:p>
            <a:pPr lvl="1"/>
            <a:r>
              <a:rPr lang="de-DE" dirty="0" smtClean="0"/>
              <a:t>Innovation </a:t>
            </a:r>
          </a:p>
          <a:p>
            <a:pPr lvl="2"/>
            <a:r>
              <a:rPr lang="de-DE" dirty="0" smtClean="0"/>
              <a:t>First: </a:t>
            </a:r>
            <a:r>
              <a:rPr lang="de-DE" dirty="0" err="1" smtClean="0"/>
              <a:t>available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smaller</a:t>
            </a:r>
            <a:r>
              <a:rPr lang="de-DE" dirty="0" smtClean="0"/>
              <a:t> </a:t>
            </a:r>
            <a:r>
              <a:rPr lang="de-DE" dirty="0" err="1" smtClean="0"/>
              <a:t>groups</a:t>
            </a:r>
            <a:r>
              <a:rPr lang="de-DE" dirty="0" smtClean="0"/>
              <a:t> but </a:t>
            </a:r>
            <a:r>
              <a:rPr lang="de-DE" dirty="0" err="1" smtClean="0"/>
              <a:t>higher</a:t>
            </a:r>
            <a:r>
              <a:rPr lang="de-DE" dirty="0" smtClean="0"/>
              <a:t> </a:t>
            </a:r>
            <a:r>
              <a:rPr lang="de-DE" dirty="0" err="1" smtClean="0"/>
              <a:t>return</a:t>
            </a:r>
            <a:endParaRPr lang="de-DE" dirty="0" smtClean="0"/>
          </a:p>
          <a:p>
            <a:pPr lvl="2"/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successfull</a:t>
            </a:r>
            <a:r>
              <a:rPr lang="de-DE" dirty="0" smtClean="0"/>
              <a:t>: </a:t>
            </a:r>
            <a:r>
              <a:rPr lang="de-DE" dirty="0" err="1" smtClean="0"/>
              <a:t>taken</a:t>
            </a:r>
            <a:r>
              <a:rPr lang="de-DE" dirty="0" smtClean="0"/>
              <a:t> </a:t>
            </a:r>
            <a:r>
              <a:rPr lang="de-DE" dirty="0" err="1" smtClean="0"/>
              <a:t>over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/>
              <a:t>P</a:t>
            </a:r>
            <a:r>
              <a:rPr lang="de-DE" dirty="0" smtClean="0"/>
              <a:t>ublic </a:t>
            </a:r>
            <a:r>
              <a:rPr lang="de-DE" dirty="0" err="1"/>
              <a:t>H</a:t>
            </a:r>
            <a:r>
              <a:rPr lang="de-DE" dirty="0" err="1" smtClean="0"/>
              <a:t>ealth</a:t>
            </a:r>
            <a:r>
              <a:rPr lang="de-DE" dirty="0" smtClean="0"/>
              <a:t> Insurance</a:t>
            </a:r>
          </a:p>
          <a:p>
            <a:pPr lvl="1"/>
            <a:r>
              <a:rPr lang="de-DE" dirty="0" smtClean="0"/>
              <a:t>Today: Assimilation </a:t>
            </a:r>
            <a:r>
              <a:rPr lang="de-DE" dirty="0" err="1" smtClean="0"/>
              <a:t>of</a:t>
            </a:r>
            <a:r>
              <a:rPr lang="de-DE" dirty="0" smtClean="0"/>
              <a:t> private and </a:t>
            </a:r>
            <a:r>
              <a:rPr lang="de-DE" dirty="0" err="1" smtClean="0"/>
              <a:t>public</a:t>
            </a:r>
            <a:r>
              <a:rPr lang="de-DE" dirty="0" smtClean="0"/>
              <a:t> </a:t>
            </a:r>
            <a:r>
              <a:rPr lang="de-DE" dirty="0" err="1" smtClean="0"/>
              <a:t>health</a:t>
            </a:r>
            <a:r>
              <a:rPr lang="de-DE" dirty="0" smtClean="0"/>
              <a:t> </a:t>
            </a:r>
            <a:r>
              <a:rPr lang="de-DE" dirty="0" err="1" smtClean="0"/>
              <a:t>insurance</a:t>
            </a:r>
            <a:endParaRPr lang="de-DE" dirty="0" smtClean="0"/>
          </a:p>
          <a:p>
            <a:pPr lvl="2"/>
            <a:r>
              <a:rPr lang="de-DE" dirty="0" smtClean="0"/>
              <a:t>Loss </a:t>
            </a:r>
            <a:r>
              <a:rPr lang="de-DE" dirty="0" err="1" smtClean="0"/>
              <a:t>of</a:t>
            </a:r>
            <a:r>
              <a:rPr lang="de-DE" dirty="0" smtClean="0"/>
              <a:t> innovation</a:t>
            </a:r>
            <a:r>
              <a:rPr lang="de-DE" dirty="0"/>
              <a:t>-</a:t>
            </a:r>
            <a:r>
              <a:rPr lang="de-DE" dirty="0" err="1" smtClean="0"/>
              <a:t>oriented</a:t>
            </a:r>
            <a:r>
              <a:rPr lang="de-DE" dirty="0" smtClean="0"/>
              <a:t> </a:t>
            </a:r>
            <a:r>
              <a:rPr lang="de-DE" dirty="0" err="1" smtClean="0"/>
              <a:t>competition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public</a:t>
            </a:r>
            <a:r>
              <a:rPr lang="de-DE" dirty="0" smtClean="0"/>
              <a:t> and private </a:t>
            </a:r>
            <a:r>
              <a:rPr lang="de-DE" dirty="0" err="1" smtClean="0"/>
              <a:t>health</a:t>
            </a:r>
            <a:r>
              <a:rPr lang="de-DE" dirty="0" smtClean="0"/>
              <a:t> </a:t>
            </a:r>
            <a:r>
              <a:rPr lang="de-DE" dirty="0" err="1" smtClean="0"/>
              <a:t>insurance</a:t>
            </a:r>
            <a:endParaRPr lang="de-DE" dirty="0" smtClean="0"/>
          </a:p>
          <a:p>
            <a:pPr lvl="1"/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Incentives </a:t>
            </a:r>
            <a:r>
              <a:rPr lang="en-US" dirty="0"/>
              <a:t>for </a:t>
            </a:r>
            <a:r>
              <a:rPr lang="en-US" dirty="0" smtClean="0"/>
              <a:t>Innovation in the German Healthcare System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7269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Creative </a:t>
            </a:r>
            <a:r>
              <a:rPr lang="de-DE" dirty="0" err="1" smtClean="0"/>
              <a:t>Leeway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Public </a:t>
            </a:r>
            <a:r>
              <a:rPr lang="de-DE" dirty="0" err="1" smtClean="0"/>
              <a:t>Health</a:t>
            </a:r>
            <a:r>
              <a:rPr lang="de-DE" dirty="0" smtClean="0"/>
              <a:t> Insurance – potential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innovation</a:t>
            </a:r>
            <a:r>
              <a:rPr lang="de-DE" dirty="0" smtClean="0"/>
              <a:t>?</a:t>
            </a:r>
          </a:p>
          <a:p>
            <a:pPr lvl="1"/>
            <a:r>
              <a:rPr lang="de-DE" dirty="0" err="1" smtClean="0"/>
              <a:t>Selective</a:t>
            </a:r>
            <a:r>
              <a:rPr lang="de-DE" dirty="0" smtClean="0"/>
              <a:t> </a:t>
            </a:r>
            <a:r>
              <a:rPr lang="de-DE" dirty="0" err="1" smtClean="0"/>
              <a:t>contracts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health</a:t>
            </a:r>
            <a:r>
              <a:rPr lang="de-DE" dirty="0" smtClean="0"/>
              <a:t> </a:t>
            </a:r>
            <a:r>
              <a:rPr lang="de-DE" dirty="0" err="1" smtClean="0"/>
              <a:t>insurance</a:t>
            </a:r>
            <a:r>
              <a:rPr lang="de-DE" dirty="0" smtClean="0"/>
              <a:t> </a:t>
            </a:r>
            <a:r>
              <a:rPr lang="de-DE" dirty="0" err="1" smtClean="0"/>
              <a:t>provider</a:t>
            </a:r>
            <a:r>
              <a:rPr lang="de-DE" dirty="0" smtClean="0"/>
              <a:t> and </a:t>
            </a:r>
            <a:r>
              <a:rPr lang="de-DE" dirty="0" err="1" smtClean="0"/>
              <a:t>healthcare</a:t>
            </a:r>
            <a:r>
              <a:rPr lang="de-DE" dirty="0" smtClean="0"/>
              <a:t> </a:t>
            </a:r>
            <a:r>
              <a:rPr lang="de-DE" dirty="0" err="1" smtClean="0"/>
              <a:t>provider</a:t>
            </a:r>
            <a:endParaRPr lang="de-DE" dirty="0" smtClean="0"/>
          </a:p>
          <a:p>
            <a:pPr lvl="2"/>
            <a:r>
              <a:rPr lang="de-DE" dirty="0" smtClean="0"/>
              <a:t>Innovative </a:t>
            </a:r>
            <a:r>
              <a:rPr lang="de-DE" dirty="0" err="1"/>
              <a:t>treatments</a:t>
            </a:r>
            <a:endParaRPr lang="de-DE" dirty="0"/>
          </a:p>
          <a:p>
            <a:pPr lvl="3"/>
            <a:r>
              <a:rPr lang="de-DE" dirty="0"/>
              <a:t>Programme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self-supporting</a:t>
            </a:r>
            <a:r>
              <a:rPr lang="de-DE" dirty="0"/>
              <a:t> </a:t>
            </a:r>
            <a:r>
              <a:rPr lang="de-DE" dirty="0" err="1"/>
              <a:t>financially</a:t>
            </a:r>
            <a:endParaRPr lang="de-DE" dirty="0"/>
          </a:p>
          <a:p>
            <a:pPr lvl="2"/>
            <a:r>
              <a:rPr lang="de-DE" dirty="0" smtClean="0"/>
              <a:t>Insurance </a:t>
            </a:r>
            <a:r>
              <a:rPr lang="de-DE" dirty="0" err="1" smtClean="0"/>
              <a:t>customers</a:t>
            </a:r>
            <a:r>
              <a:rPr lang="de-DE" dirty="0" smtClean="0"/>
              <a:t> </a:t>
            </a:r>
            <a:r>
              <a:rPr lang="de-DE" dirty="0" err="1" smtClean="0"/>
              <a:t>sign</a:t>
            </a:r>
            <a:r>
              <a:rPr lang="de-DE" dirty="0" smtClean="0"/>
              <a:t> in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programme</a:t>
            </a:r>
            <a:endParaRPr lang="de-DE" dirty="0" smtClean="0"/>
          </a:p>
          <a:p>
            <a:pPr lvl="3"/>
            <a:r>
              <a:rPr lang="de-DE" dirty="0" smtClean="0"/>
              <a:t>Instrument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competition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insurers</a:t>
            </a:r>
            <a:endParaRPr lang="de-DE" dirty="0" smtClean="0"/>
          </a:p>
          <a:p>
            <a:pPr lvl="1"/>
            <a:r>
              <a:rPr lang="de-DE" dirty="0" smtClean="0"/>
              <a:t>Innovation Potential</a:t>
            </a:r>
          </a:p>
          <a:p>
            <a:pPr lvl="2"/>
            <a:r>
              <a:rPr lang="de-DE" dirty="0" smtClean="0"/>
              <a:t>More </a:t>
            </a:r>
            <a:r>
              <a:rPr lang="de-DE" dirty="0" err="1" smtClean="0"/>
              <a:t>efficieny</a:t>
            </a:r>
            <a:endParaRPr lang="de-DE" dirty="0"/>
          </a:p>
          <a:p>
            <a:pPr lvl="3"/>
            <a:r>
              <a:rPr lang="de-DE" dirty="0" err="1" smtClean="0"/>
              <a:t>Better</a:t>
            </a:r>
            <a:r>
              <a:rPr lang="de-DE" dirty="0" smtClean="0"/>
              <a:t> </a:t>
            </a:r>
            <a:r>
              <a:rPr lang="de-DE" dirty="0" err="1" smtClean="0"/>
              <a:t>financial</a:t>
            </a:r>
            <a:r>
              <a:rPr lang="de-DE" dirty="0" smtClean="0"/>
              <a:t> </a:t>
            </a:r>
            <a:r>
              <a:rPr lang="de-DE" dirty="0" err="1" smtClean="0"/>
              <a:t>results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providers</a:t>
            </a:r>
            <a:r>
              <a:rPr lang="de-DE" dirty="0" smtClean="0"/>
              <a:t> and </a:t>
            </a:r>
            <a:r>
              <a:rPr lang="de-DE" dirty="0" err="1" smtClean="0"/>
              <a:t>insurers</a:t>
            </a:r>
            <a:endParaRPr lang="de-DE" dirty="0" smtClean="0"/>
          </a:p>
          <a:p>
            <a:pPr lvl="3"/>
            <a:r>
              <a:rPr lang="de-DE" dirty="0" err="1" smtClean="0"/>
              <a:t>Benefits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insured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additional </a:t>
            </a:r>
            <a:r>
              <a:rPr lang="de-DE" dirty="0" err="1" smtClean="0"/>
              <a:t>services</a:t>
            </a:r>
            <a:endParaRPr lang="de-DE" dirty="0" smtClean="0"/>
          </a:p>
          <a:p>
            <a:pPr lvl="2"/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novelty-oriented</a:t>
            </a:r>
            <a:r>
              <a:rPr lang="de-DE" dirty="0"/>
              <a:t> </a:t>
            </a:r>
            <a:r>
              <a:rPr lang="de-DE" dirty="0" err="1" smtClean="0"/>
              <a:t>innovation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Incentives </a:t>
            </a:r>
            <a:r>
              <a:rPr lang="en-US" dirty="0"/>
              <a:t>for </a:t>
            </a:r>
            <a:r>
              <a:rPr lang="en-US" dirty="0" smtClean="0"/>
              <a:t>Innovation in the German Healthcare System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5725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Inpatient</a:t>
            </a:r>
            <a:r>
              <a:rPr lang="de-DE" dirty="0" smtClean="0"/>
              <a:t> Care – </a:t>
            </a:r>
            <a:r>
              <a:rPr lang="de-DE" dirty="0" err="1" smtClean="0"/>
              <a:t>openness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innovation</a:t>
            </a:r>
            <a:r>
              <a:rPr lang="de-DE" dirty="0" smtClean="0"/>
              <a:t>?</a:t>
            </a:r>
          </a:p>
          <a:p>
            <a:pPr lvl="1"/>
            <a:r>
              <a:rPr lang="de-DE" dirty="0" smtClean="0"/>
              <a:t>Diagnosis-</a:t>
            </a:r>
            <a:r>
              <a:rPr lang="de-DE" dirty="0" err="1" smtClean="0"/>
              <a:t>related</a:t>
            </a:r>
            <a:r>
              <a:rPr lang="de-DE" dirty="0" smtClean="0"/>
              <a:t> lump </a:t>
            </a:r>
            <a:r>
              <a:rPr lang="de-DE" dirty="0" err="1" smtClean="0"/>
              <a:t>sum</a:t>
            </a:r>
            <a:endParaRPr lang="de-DE" dirty="0" smtClean="0"/>
          </a:p>
          <a:p>
            <a:pPr lvl="2"/>
            <a:r>
              <a:rPr lang="de-DE" dirty="0" smtClean="0"/>
              <a:t>Fosters </a:t>
            </a:r>
            <a:r>
              <a:rPr lang="de-DE" dirty="0" err="1" smtClean="0"/>
              <a:t>efficiency-oriented</a:t>
            </a:r>
            <a:r>
              <a:rPr lang="de-DE" dirty="0" smtClean="0"/>
              <a:t> </a:t>
            </a:r>
            <a:r>
              <a:rPr lang="de-DE" dirty="0" err="1" smtClean="0"/>
              <a:t>innovation</a:t>
            </a:r>
            <a:endParaRPr lang="de-DE" dirty="0" smtClean="0"/>
          </a:p>
          <a:p>
            <a:pPr lvl="2"/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novelty-oriented</a:t>
            </a:r>
            <a:r>
              <a:rPr lang="de-DE" dirty="0" smtClean="0"/>
              <a:t> </a:t>
            </a:r>
            <a:r>
              <a:rPr lang="de-DE" dirty="0" err="1" smtClean="0"/>
              <a:t>innovation</a:t>
            </a:r>
            <a:endParaRPr lang="de-DE" dirty="0" smtClean="0"/>
          </a:p>
          <a:p>
            <a:pPr lvl="2"/>
            <a:endParaRPr lang="de-DE" dirty="0"/>
          </a:p>
          <a:p>
            <a:pPr marL="71437" indent="0"/>
            <a:r>
              <a:rPr lang="de-DE" dirty="0" err="1" smtClean="0"/>
              <a:t>Conclusion</a:t>
            </a:r>
            <a:endParaRPr lang="de-DE" dirty="0" smtClean="0"/>
          </a:p>
          <a:p>
            <a:pPr marL="608012" lvl="1">
              <a:buFont typeface="Arial" panose="020B0604020202020204" pitchFamily="34" charset="0"/>
              <a:buChar char="•"/>
            </a:pPr>
            <a:r>
              <a:rPr lang="de-DE" dirty="0" smtClean="0"/>
              <a:t>Incentives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innovation</a:t>
            </a:r>
            <a:r>
              <a:rPr lang="de-DE" dirty="0" smtClean="0"/>
              <a:t> still </a:t>
            </a:r>
            <a:r>
              <a:rPr lang="de-DE" dirty="0" err="1" smtClean="0"/>
              <a:t>exist</a:t>
            </a:r>
            <a:endParaRPr lang="de-DE" dirty="0" smtClean="0"/>
          </a:p>
          <a:p>
            <a:pPr marL="608012" lvl="1">
              <a:buFont typeface="Arial" panose="020B0604020202020204" pitchFamily="34" charset="0"/>
              <a:buChar char="•"/>
            </a:pPr>
            <a:r>
              <a:rPr lang="de-DE" dirty="0" smtClean="0"/>
              <a:t>But </a:t>
            </a:r>
            <a:r>
              <a:rPr lang="de-DE" dirty="0" err="1" smtClean="0"/>
              <a:t>clearly</a:t>
            </a:r>
            <a:r>
              <a:rPr lang="de-DE" dirty="0" smtClean="0"/>
              <a:t> </a:t>
            </a:r>
            <a:r>
              <a:rPr lang="de-DE" dirty="0" err="1" smtClean="0"/>
              <a:t>oriented</a:t>
            </a:r>
            <a:r>
              <a:rPr lang="de-DE" dirty="0" smtClean="0"/>
              <a:t> </a:t>
            </a:r>
            <a:r>
              <a:rPr lang="de-DE" dirty="0" err="1" smtClean="0"/>
              <a:t>toward</a:t>
            </a:r>
            <a:r>
              <a:rPr lang="de-DE" dirty="0" smtClean="0"/>
              <a:t> </a:t>
            </a:r>
            <a:r>
              <a:rPr lang="de-DE" dirty="0" err="1" smtClean="0"/>
              <a:t>efficiency</a:t>
            </a:r>
            <a:endParaRPr lang="de-DE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Incentives </a:t>
            </a:r>
            <a:r>
              <a:rPr lang="en-US" dirty="0"/>
              <a:t>for </a:t>
            </a:r>
            <a:r>
              <a:rPr lang="en-US" dirty="0" smtClean="0"/>
              <a:t>Innovation in the German Healthcare System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8453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Federal Constitutional Court</a:t>
            </a:r>
          </a:p>
          <a:p>
            <a:pPr lvl="1"/>
            <a:r>
              <a:rPr lang="de-DE" dirty="0" smtClean="0"/>
              <a:t>In </a:t>
            </a:r>
            <a:r>
              <a:rPr lang="de-DE" dirty="0" err="1" smtClean="0"/>
              <a:t>general</a:t>
            </a:r>
            <a:r>
              <a:rPr lang="de-DE" dirty="0" smtClean="0"/>
              <a:t>: </a:t>
            </a:r>
          </a:p>
          <a:p>
            <a:pPr lvl="2"/>
            <a:r>
              <a:rPr lang="de-DE" dirty="0" err="1" smtClean="0"/>
              <a:t>public</a:t>
            </a:r>
            <a:r>
              <a:rPr lang="de-DE" dirty="0" smtClean="0"/>
              <a:t> </a:t>
            </a:r>
            <a:r>
              <a:rPr lang="de-DE" dirty="0" err="1" smtClean="0"/>
              <a:t>health</a:t>
            </a:r>
            <a:r>
              <a:rPr lang="de-DE" dirty="0" smtClean="0"/>
              <a:t> </a:t>
            </a:r>
            <a:r>
              <a:rPr lang="de-DE" dirty="0" err="1" smtClean="0"/>
              <a:t>insurance</a:t>
            </a:r>
            <a:r>
              <a:rPr lang="de-DE" dirty="0" smtClean="0"/>
              <a:t> </a:t>
            </a:r>
            <a:r>
              <a:rPr lang="de-DE" dirty="0" err="1" smtClean="0"/>
              <a:t>system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efficiency-oriented</a:t>
            </a:r>
            <a:endParaRPr lang="de-DE" dirty="0" smtClean="0"/>
          </a:p>
          <a:p>
            <a:pPr lvl="1"/>
            <a:r>
              <a:rPr lang="de-DE" dirty="0" err="1" smtClean="0"/>
              <a:t>Exemption</a:t>
            </a:r>
            <a:r>
              <a:rPr lang="de-DE" dirty="0" smtClean="0"/>
              <a:t>:</a:t>
            </a:r>
          </a:p>
          <a:p>
            <a:pPr lvl="2"/>
            <a:r>
              <a:rPr lang="de-DE" dirty="0" smtClean="0"/>
              <a:t>In </a:t>
            </a:r>
            <a:r>
              <a:rPr lang="de-DE" dirty="0" err="1" smtClean="0"/>
              <a:t>case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life-threatening</a:t>
            </a:r>
            <a:r>
              <a:rPr lang="de-DE" dirty="0" smtClean="0"/>
              <a:t>, </a:t>
            </a:r>
            <a:r>
              <a:rPr lang="de-DE" dirty="0" err="1" smtClean="0"/>
              <a:t>regularly</a:t>
            </a:r>
            <a:r>
              <a:rPr lang="de-DE" dirty="0" smtClean="0"/>
              <a:t> terminal </a:t>
            </a:r>
            <a:r>
              <a:rPr lang="de-DE" dirty="0" err="1" smtClean="0"/>
              <a:t>disease</a:t>
            </a:r>
            <a:endParaRPr lang="de-DE" dirty="0" smtClean="0"/>
          </a:p>
          <a:p>
            <a:pPr lvl="2"/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regular</a:t>
            </a:r>
            <a:r>
              <a:rPr lang="de-DE" dirty="0" smtClean="0"/>
              <a:t> </a:t>
            </a:r>
            <a:r>
              <a:rPr lang="de-DE" dirty="0" err="1" smtClean="0"/>
              <a:t>treatment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been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avail</a:t>
            </a:r>
            <a:endParaRPr lang="de-DE" dirty="0" smtClean="0"/>
          </a:p>
          <a:p>
            <a:pPr lvl="1"/>
            <a:r>
              <a:rPr lang="de-DE" dirty="0" err="1" smtClean="0"/>
              <a:t>Conclusion</a:t>
            </a:r>
            <a:r>
              <a:rPr lang="de-DE" dirty="0" smtClean="0"/>
              <a:t>:</a:t>
            </a:r>
          </a:p>
          <a:p>
            <a:pPr lvl="2"/>
            <a:r>
              <a:rPr lang="de-DE" dirty="0" smtClean="0"/>
              <a:t>Innovation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financed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public</a:t>
            </a:r>
            <a:r>
              <a:rPr lang="de-DE" dirty="0" smtClean="0"/>
              <a:t> </a:t>
            </a:r>
            <a:r>
              <a:rPr lang="de-DE" dirty="0" err="1" smtClean="0"/>
              <a:t>health</a:t>
            </a:r>
            <a:r>
              <a:rPr lang="de-DE" dirty="0" smtClean="0"/>
              <a:t> </a:t>
            </a:r>
            <a:r>
              <a:rPr lang="de-DE" dirty="0" err="1" smtClean="0"/>
              <a:t>insurance</a:t>
            </a:r>
            <a:r>
              <a:rPr lang="de-DE" dirty="0" smtClean="0"/>
              <a:t> </a:t>
            </a:r>
            <a:r>
              <a:rPr lang="de-DE" dirty="0" err="1" smtClean="0"/>
              <a:t>when</a:t>
            </a:r>
            <a:endParaRPr lang="de-DE" dirty="0" smtClean="0"/>
          </a:p>
          <a:p>
            <a:pPr lvl="3"/>
            <a:r>
              <a:rPr lang="de-DE" dirty="0" smtClean="0"/>
              <a:t>Treatment </a:t>
            </a:r>
            <a:r>
              <a:rPr lang="de-DE" dirty="0" err="1" smtClean="0"/>
              <a:t>catalogue</a:t>
            </a:r>
            <a:r>
              <a:rPr lang="de-DE" dirty="0" smtClean="0"/>
              <a:t> </a:t>
            </a:r>
            <a:r>
              <a:rPr lang="de-DE" dirty="0" err="1" smtClean="0"/>
              <a:t>lacks</a:t>
            </a:r>
            <a:r>
              <a:rPr lang="de-DE" dirty="0" smtClean="0"/>
              <a:t> </a:t>
            </a:r>
            <a:r>
              <a:rPr lang="de-DE" dirty="0" err="1" smtClean="0"/>
              <a:t>sufficient</a:t>
            </a:r>
            <a:r>
              <a:rPr lang="de-DE" dirty="0" smtClean="0"/>
              <a:t> </a:t>
            </a:r>
            <a:r>
              <a:rPr lang="de-DE" dirty="0" err="1" smtClean="0"/>
              <a:t>option</a:t>
            </a:r>
            <a:endParaRPr lang="de-DE" dirty="0" smtClean="0"/>
          </a:p>
          <a:p>
            <a:pPr lvl="3"/>
            <a:r>
              <a:rPr lang="de-DE" dirty="0" err="1" smtClean="0"/>
              <a:t>Objective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innovation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save </a:t>
            </a:r>
            <a:r>
              <a:rPr lang="de-DE" dirty="0" err="1" smtClean="0"/>
              <a:t>life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grant</a:t>
            </a:r>
            <a:r>
              <a:rPr lang="de-DE" dirty="0" smtClean="0"/>
              <a:t> palliative </a:t>
            </a:r>
            <a:r>
              <a:rPr lang="de-DE" dirty="0" err="1" smtClean="0"/>
              <a:t>relief</a:t>
            </a:r>
            <a:endParaRPr lang="de-DE" dirty="0" smtClean="0"/>
          </a:p>
          <a:p>
            <a:pPr lvl="3"/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Innovation </a:t>
            </a:r>
            <a:br>
              <a:rPr lang="en-US" dirty="0"/>
            </a:br>
            <a:r>
              <a:rPr lang="en-US" dirty="0" smtClean="0"/>
              <a:t>as </a:t>
            </a:r>
            <a:r>
              <a:rPr lang="en-US" dirty="0"/>
              <a:t>a Function of the Right to Health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1632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Legislature</a:t>
            </a:r>
            <a:endParaRPr lang="de-DE" dirty="0" smtClean="0"/>
          </a:p>
          <a:p>
            <a:pPr lvl="1"/>
            <a:r>
              <a:rPr lang="de-DE" dirty="0" smtClean="0"/>
              <a:t>Statute </a:t>
            </a:r>
            <a:r>
              <a:rPr lang="de-DE" dirty="0" err="1" smtClean="0"/>
              <a:t>of</a:t>
            </a:r>
            <a:r>
              <a:rPr lang="de-DE" dirty="0" smtClean="0"/>
              <a:t> 2011</a:t>
            </a:r>
          </a:p>
          <a:p>
            <a:pPr lvl="2"/>
            <a:r>
              <a:rPr lang="de-DE" dirty="0" err="1" smtClean="0"/>
              <a:t>Confirmation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jurisdiction</a:t>
            </a:r>
            <a:r>
              <a:rPr lang="de-DE" dirty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Federal Constitutional Court</a:t>
            </a:r>
          </a:p>
          <a:p>
            <a:pPr lvl="2"/>
            <a:r>
              <a:rPr lang="de-DE" dirty="0" err="1" smtClean="0"/>
              <a:t>Extention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comparably</a:t>
            </a:r>
            <a:r>
              <a:rPr lang="de-DE" dirty="0" smtClean="0"/>
              <a:t> </a:t>
            </a:r>
            <a:r>
              <a:rPr lang="de-DE" dirty="0" err="1" smtClean="0"/>
              <a:t>severe</a:t>
            </a:r>
            <a:r>
              <a:rPr lang="de-DE" dirty="0" smtClean="0"/>
              <a:t> </a:t>
            </a:r>
            <a:r>
              <a:rPr lang="de-DE" dirty="0" err="1" smtClean="0"/>
              <a:t>diseases</a:t>
            </a:r>
            <a:endParaRPr lang="de-DE" dirty="0" smtClean="0"/>
          </a:p>
          <a:p>
            <a:pPr lvl="1"/>
            <a:r>
              <a:rPr lang="de-DE" dirty="0" err="1" smtClean="0"/>
              <a:t>Conclusion</a:t>
            </a:r>
            <a:endParaRPr lang="de-DE" dirty="0" smtClean="0"/>
          </a:p>
          <a:p>
            <a:pPr lvl="2"/>
            <a:r>
              <a:rPr lang="de-DE" dirty="0"/>
              <a:t>Innovation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financed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public</a:t>
            </a:r>
            <a:r>
              <a:rPr lang="de-DE" dirty="0" smtClean="0"/>
              <a:t> </a:t>
            </a:r>
            <a:r>
              <a:rPr lang="de-DE" dirty="0" err="1" smtClean="0"/>
              <a:t>health</a:t>
            </a:r>
            <a:r>
              <a:rPr lang="de-DE" dirty="0" smtClean="0"/>
              <a:t> </a:t>
            </a:r>
            <a:r>
              <a:rPr lang="de-DE" dirty="0" err="1" smtClean="0"/>
              <a:t>insurance</a:t>
            </a:r>
            <a:r>
              <a:rPr lang="de-DE" dirty="0" smtClean="0"/>
              <a:t> also </a:t>
            </a:r>
            <a:r>
              <a:rPr lang="de-DE" dirty="0" err="1" smtClean="0"/>
              <a:t>when</a:t>
            </a:r>
            <a:endParaRPr lang="de-DE" dirty="0"/>
          </a:p>
          <a:p>
            <a:pPr lvl="3"/>
            <a:r>
              <a:rPr lang="de-DE" dirty="0" err="1" smtClean="0"/>
              <a:t>Objective</a:t>
            </a:r>
            <a:r>
              <a:rPr lang="de-DE" dirty="0" smtClean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innovation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 smtClean="0"/>
              <a:t>treat</a:t>
            </a:r>
            <a:r>
              <a:rPr lang="de-DE" dirty="0" smtClean="0"/>
              <a:t> </a:t>
            </a:r>
            <a:r>
              <a:rPr lang="de-DE" dirty="0" err="1" smtClean="0"/>
              <a:t>severe</a:t>
            </a:r>
            <a:r>
              <a:rPr lang="de-DE" dirty="0" smtClean="0"/>
              <a:t> </a:t>
            </a:r>
            <a:r>
              <a:rPr lang="de-DE" dirty="0" err="1" smtClean="0"/>
              <a:t>diseases</a:t>
            </a:r>
            <a:endParaRPr lang="de-DE" dirty="0"/>
          </a:p>
          <a:p>
            <a:pPr lvl="3"/>
            <a:endParaRPr lang="de-DE" dirty="0"/>
          </a:p>
          <a:p>
            <a:pPr lvl="2"/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Innovation </a:t>
            </a:r>
            <a:br>
              <a:rPr lang="en-US" dirty="0"/>
            </a:br>
            <a:r>
              <a:rPr lang="en-US" dirty="0" smtClean="0"/>
              <a:t>as </a:t>
            </a:r>
            <a:r>
              <a:rPr lang="en-US" dirty="0"/>
              <a:t>a Function of the Right to Health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6172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Legal </a:t>
            </a:r>
            <a:r>
              <a:rPr lang="de-DE" dirty="0" err="1" smtClean="0"/>
              <a:t>practice</a:t>
            </a:r>
            <a:r>
              <a:rPr lang="de-DE" dirty="0" smtClean="0"/>
              <a:t> / </a:t>
            </a:r>
            <a:r>
              <a:rPr lang="de-DE" dirty="0" err="1" smtClean="0"/>
              <a:t>Social</a:t>
            </a:r>
            <a:r>
              <a:rPr lang="de-DE" dirty="0" smtClean="0"/>
              <a:t> Courts</a:t>
            </a:r>
          </a:p>
          <a:p>
            <a:pPr lvl="1"/>
            <a:r>
              <a:rPr lang="de-DE" dirty="0" err="1" smtClean="0"/>
              <a:t>Right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extraordinary</a:t>
            </a:r>
            <a:r>
              <a:rPr lang="de-DE" dirty="0" smtClean="0"/>
              <a:t> </a:t>
            </a:r>
            <a:r>
              <a:rPr lang="de-DE" dirty="0" err="1" smtClean="0"/>
              <a:t>treatment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significant</a:t>
            </a:r>
            <a:r>
              <a:rPr lang="de-DE" dirty="0" smtClean="0"/>
              <a:t> </a:t>
            </a:r>
            <a:r>
              <a:rPr lang="de-DE" dirty="0" err="1" smtClean="0"/>
              <a:t>claim</a:t>
            </a:r>
            <a:endParaRPr lang="de-DE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Innovation </a:t>
            </a:r>
            <a:br>
              <a:rPr lang="en-US" dirty="0"/>
            </a:br>
            <a:r>
              <a:rPr lang="en-US" dirty="0" smtClean="0"/>
              <a:t>as </a:t>
            </a:r>
            <a:r>
              <a:rPr lang="en-US" dirty="0"/>
              <a:t>a Function of the Right to Health</a:t>
            </a:r>
            <a:endParaRPr lang="de-DE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5805436"/>
              </p:ext>
            </p:extLst>
          </p:nvPr>
        </p:nvGraphicFramePr>
        <p:xfrm>
          <a:off x="1413164" y="2172393"/>
          <a:ext cx="5858587" cy="964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Acrobat Document" r:id="rId3" imgW="2331460" imgH="3840480" progId="Acrobat.Document.2017">
                  <p:embed/>
                </p:oleObj>
              </mc:Choice>
              <mc:Fallback>
                <p:oleObj name="Acrobat Document" r:id="rId3" imgW="2331460" imgH="3840480" progId="Acrobat.Document.20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13164" y="2172393"/>
                        <a:ext cx="5858587" cy="9647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32689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Legal </a:t>
            </a:r>
            <a:r>
              <a:rPr lang="de-DE" dirty="0" err="1" smtClean="0"/>
              <a:t>practice</a:t>
            </a:r>
            <a:r>
              <a:rPr lang="de-DE" dirty="0" smtClean="0"/>
              <a:t> / </a:t>
            </a:r>
            <a:r>
              <a:rPr lang="de-DE" dirty="0" err="1" smtClean="0"/>
              <a:t>Social</a:t>
            </a:r>
            <a:r>
              <a:rPr lang="de-DE" dirty="0" smtClean="0"/>
              <a:t> Courts</a:t>
            </a:r>
          </a:p>
          <a:p>
            <a:pPr lvl="1"/>
            <a:r>
              <a:rPr lang="de-DE" dirty="0" err="1" smtClean="0"/>
              <a:t>Right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extraordinary</a:t>
            </a:r>
            <a:r>
              <a:rPr lang="de-DE" dirty="0" smtClean="0"/>
              <a:t> </a:t>
            </a:r>
            <a:r>
              <a:rPr lang="de-DE" dirty="0" err="1" smtClean="0"/>
              <a:t>treatment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significant</a:t>
            </a:r>
            <a:r>
              <a:rPr lang="de-DE" dirty="0" smtClean="0"/>
              <a:t> </a:t>
            </a:r>
            <a:r>
              <a:rPr lang="de-DE" dirty="0" err="1" smtClean="0"/>
              <a:t>claim</a:t>
            </a:r>
            <a:endParaRPr lang="de-DE" dirty="0" smtClean="0"/>
          </a:p>
          <a:p>
            <a:pPr lvl="1"/>
            <a:r>
              <a:rPr lang="de-DE" dirty="0" smtClean="0"/>
              <a:t>Main </a:t>
            </a:r>
            <a:r>
              <a:rPr lang="de-DE" dirty="0" err="1"/>
              <a:t>c</a:t>
            </a:r>
            <a:r>
              <a:rPr lang="de-DE" dirty="0" err="1" smtClean="0"/>
              <a:t>riterion</a:t>
            </a:r>
            <a:r>
              <a:rPr lang="de-DE" dirty="0" smtClean="0"/>
              <a:t>: type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illness</a:t>
            </a:r>
            <a:r>
              <a:rPr lang="de-DE" dirty="0" smtClean="0"/>
              <a:t> </a:t>
            </a:r>
          </a:p>
          <a:p>
            <a:pPr lvl="2"/>
            <a:r>
              <a:rPr lang="de-DE" dirty="0" err="1" smtClean="0"/>
              <a:t>Example</a:t>
            </a:r>
            <a:r>
              <a:rPr lang="de-DE" dirty="0" smtClean="0"/>
              <a:t>: aggressive and </a:t>
            </a:r>
            <a:r>
              <a:rPr lang="de-DE" dirty="0" err="1" smtClean="0"/>
              <a:t>difficult-to-treat</a:t>
            </a:r>
            <a:r>
              <a:rPr lang="de-DE" dirty="0" smtClean="0"/>
              <a:t> </a:t>
            </a:r>
            <a:r>
              <a:rPr lang="de-DE" dirty="0" err="1" smtClean="0"/>
              <a:t>tumour</a:t>
            </a:r>
            <a:endParaRPr lang="de-DE" dirty="0" smtClean="0"/>
          </a:p>
          <a:p>
            <a:pPr lvl="1"/>
            <a:r>
              <a:rPr lang="de-DE" dirty="0" err="1" smtClean="0"/>
              <a:t>Social</a:t>
            </a:r>
            <a:r>
              <a:rPr lang="de-DE" dirty="0" smtClean="0"/>
              <a:t> Court </a:t>
            </a:r>
            <a:r>
              <a:rPr lang="de-DE" dirty="0" err="1" smtClean="0"/>
              <a:t>jurisdiction</a:t>
            </a:r>
            <a:r>
              <a:rPr lang="de-DE" dirty="0" smtClean="0"/>
              <a:t>: </a:t>
            </a:r>
            <a:r>
              <a:rPr lang="de-DE" dirty="0" err="1" smtClean="0"/>
              <a:t>right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extraordinary</a:t>
            </a:r>
            <a:r>
              <a:rPr lang="de-DE" dirty="0" smtClean="0"/>
              <a:t> </a:t>
            </a:r>
            <a:r>
              <a:rPr lang="de-DE" dirty="0" err="1" smtClean="0"/>
              <a:t>treatment</a:t>
            </a:r>
            <a:r>
              <a:rPr lang="de-DE" dirty="0" smtClean="0"/>
              <a:t> in ‚rare‘ </a:t>
            </a:r>
            <a:r>
              <a:rPr lang="de-DE" dirty="0" err="1" smtClean="0"/>
              <a:t>cases</a:t>
            </a:r>
            <a:endParaRPr lang="de-DE" dirty="0" smtClean="0"/>
          </a:p>
          <a:p>
            <a:pPr lvl="2"/>
            <a:r>
              <a:rPr lang="de-DE" dirty="0" smtClean="0"/>
              <a:t>Due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rarity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approval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dirty="0" err="1" smtClean="0"/>
              <a:t>treatment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possible</a:t>
            </a:r>
            <a:endParaRPr lang="de-DE" dirty="0" smtClean="0"/>
          </a:p>
          <a:p>
            <a:pPr lvl="2"/>
            <a:r>
              <a:rPr lang="de-DE" dirty="0" smtClean="0"/>
              <a:t>Off-label and </a:t>
            </a:r>
            <a:r>
              <a:rPr lang="de-DE" dirty="0" err="1" smtClean="0"/>
              <a:t>extraordinary</a:t>
            </a:r>
            <a:r>
              <a:rPr lang="de-DE" dirty="0" smtClean="0"/>
              <a:t> </a:t>
            </a:r>
            <a:r>
              <a:rPr lang="de-DE" dirty="0" err="1" smtClean="0"/>
              <a:t>treatment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most</a:t>
            </a:r>
            <a:r>
              <a:rPr lang="de-DE" dirty="0" smtClean="0"/>
              <a:t> </a:t>
            </a:r>
            <a:r>
              <a:rPr lang="de-DE" dirty="0" err="1" smtClean="0"/>
              <a:t>efficient</a:t>
            </a:r>
            <a:r>
              <a:rPr lang="de-DE" dirty="0" smtClean="0"/>
              <a:t> </a:t>
            </a:r>
            <a:r>
              <a:rPr lang="de-DE" dirty="0" err="1" smtClean="0"/>
              <a:t>way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grant</a:t>
            </a:r>
            <a:r>
              <a:rPr lang="de-DE" dirty="0" smtClean="0"/>
              <a:t> </a:t>
            </a:r>
            <a:r>
              <a:rPr lang="de-DE" dirty="0" err="1" smtClean="0"/>
              <a:t>health</a:t>
            </a:r>
            <a:r>
              <a:rPr lang="de-DE" dirty="0" smtClean="0"/>
              <a:t> care</a:t>
            </a:r>
          </a:p>
          <a:p>
            <a:pPr lvl="1"/>
            <a:r>
              <a:rPr lang="de-DE" dirty="0" err="1" smtClean="0"/>
              <a:t>Critique</a:t>
            </a:r>
            <a:r>
              <a:rPr lang="de-DE" dirty="0" smtClean="0"/>
              <a:t>: </a:t>
            </a:r>
            <a:r>
              <a:rPr lang="de-DE" dirty="0" err="1"/>
              <a:t>t</a:t>
            </a:r>
            <a:r>
              <a:rPr lang="de-DE" dirty="0" err="1" smtClean="0"/>
              <a:t>hat</a:t>
            </a:r>
            <a:r>
              <a:rPr lang="de-DE" dirty="0" smtClean="0"/>
              <a:t> </a:t>
            </a:r>
            <a:r>
              <a:rPr lang="de-DE" dirty="0" err="1" smtClean="0"/>
              <a:t>might</a:t>
            </a:r>
            <a:r>
              <a:rPr lang="de-DE" dirty="0" smtClean="0"/>
              <a:t> </a:t>
            </a:r>
            <a:r>
              <a:rPr lang="de-DE" dirty="0" err="1" smtClean="0"/>
              <a:t>help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individual </a:t>
            </a:r>
            <a:r>
              <a:rPr lang="de-DE" dirty="0" err="1" smtClean="0"/>
              <a:t>case</a:t>
            </a:r>
            <a:r>
              <a:rPr lang="de-DE" dirty="0" smtClean="0"/>
              <a:t> but </a:t>
            </a:r>
            <a:r>
              <a:rPr lang="de-DE" dirty="0" err="1" smtClean="0"/>
              <a:t>does</a:t>
            </a:r>
            <a:r>
              <a:rPr lang="de-DE" dirty="0" smtClean="0"/>
              <a:t> not </a:t>
            </a:r>
            <a:r>
              <a:rPr lang="de-DE" dirty="0" err="1" smtClean="0"/>
              <a:t>help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close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gap</a:t>
            </a:r>
            <a:r>
              <a:rPr lang="de-DE" dirty="0" smtClean="0"/>
              <a:t> in </a:t>
            </a:r>
            <a:r>
              <a:rPr lang="de-DE" dirty="0" err="1" smtClean="0"/>
              <a:t>innovation</a:t>
            </a:r>
            <a:endParaRPr lang="de-DE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Innovation </a:t>
            </a:r>
            <a:br>
              <a:rPr lang="en-US" dirty="0"/>
            </a:br>
            <a:r>
              <a:rPr lang="en-US" dirty="0" smtClean="0"/>
              <a:t>as </a:t>
            </a:r>
            <a:r>
              <a:rPr lang="en-US" dirty="0"/>
              <a:t>a Function of the Right to Health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24751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Conclusion</a:t>
            </a:r>
            <a:endParaRPr lang="de-DE" dirty="0" smtClean="0"/>
          </a:p>
          <a:p>
            <a:pPr lvl="1"/>
            <a:r>
              <a:rPr lang="de-DE" dirty="0" smtClean="0"/>
              <a:t>The </a:t>
            </a:r>
            <a:r>
              <a:rPr lang="de-DE" dirty="0" err="1" smtClean="0"/>
              <a:t>deeper</a:t>
            </a:r>
            <a:r>
              <a:rPr lang="de-DE" dirty="0" smtClean="0"/>
              <a:t> </a:t>
            </a:r>
            <a:r>
              <a:rPr lang="de-DE" dirty="0" err="1" smtClean="0"/>
              <a:t>meaning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Federal Constitutional </a:t>
            </a:r>
            <a:r>
              <a:rPr lang="de-DE" dirty="0" err="1" smtClean="0"/>
              <a:t>Court‘s</a:t>
            </a:r>
            <a:r>
              <a:rPr lang="de-DE" dirty="0" smtClean="0"/>
              <a:t> </a:t>
            </a:r>
            <a:r>
              <a:rPr lang="de-DE" dirty="0" err="1" smtClean="0"/>
              <a:t>decision</a:t>
            </a:r>
            <a:endParaRPr lang="de-DE" dirty="0" smtClean="0"/>
          </a:p>
          <a:p>
            <a:pPr lvl="2"/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strictly</a:t>
            </a:r>
            <a:r>
              <a:rPr lang="de-DE" dirty="0" smtClean="0"/>
              <a:t> </a:t>
            </a:r>
            <a:r>
              <a:rPr lang="de-DE" dirty="0" err="1" smtClean="0"/>
              <a:t>efficiency-oriented</a:t>
            </a:r>
            <a:r>
              <a:rPr lang="de-DE" dirty="0" smtClean="0"/>
              <a:t> </a:t>
            </a:r>
            <a:r>
              <a:rPr lang="de-DE" dirty="0" err="1" smtClean="0"/>
              <a:t>public</a:t>
            </a:r>
            <a:r>
              <a:rPr lang="de-DE" dirty="0" smtClean="0"/>
              <a:t> </a:t>
            </a:r>
            <a:r>
              <a:rPr lang="de-DE" dirty="0" err="1" smtClean="0"/>
              <a:t>healthcare</a:t>
            </a:r>
            <a:r>
              <a:rPr lang="de-DE" dirty="0" smtClean="0"/>
              <a:t> </a:t>
            </a:r>
            <a:r>
              <a:rPr lang="de-DE" dirty="0" err="1" smtClean="0"/>
              <a:t>system</a:t>
            </a:r>
            <a:endParaRPr lang="de-DE" dirty="0" smtClean="0"/>
          </a:p>
          <a:p>
            <a:pPr lvl="2"/>
            <a:r>
              <a:rPr lang="de-DE" dirty="0" err="1" smtClean="0"/>
              <a:t>encouraging</a:t>
            </a:r>
            <a:r>
              <a:rPr lang="de-DE" dirty="0" smtClean="0"/>
              <a:t> (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specific</a:t>
            </a:r>
            <a:r>
              <a:rPr lang="de-DE" dirty="0" smtClean="0"/>
              <a:t>) </a:t>
            </a:r>
            <a:r>
              <a:rPr lang="de-DE" dirty="0" err="1" smtClean="0"/>
              <a:t>novelty-oriented</a:t>
            </a:r>
            <a:r>
              <a:rPr lang="de-DE" dirty="0" smtClean="0"/>
              <a:t> </a:t>
            </a:r>
            <a:r>
              <a:rPr lang="de-DE" dirty="0" err="1" smtClean="0"/>
              <a:t>innovation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well</a:t>
            </a:r>
            <a:endParaRPr lang="de-DE" dirty="0" smtClean="0"/>
          </a:p>
          <a:p>
            <a:pPr lvl="1"/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Innovation </a:t>
            </a:r>
            <a:br>
              <a:rPr lang="en-US" dirty="0"/>
            </a:br>
            <a:r>
              <a:rPr lang="en-US" dirty="0" smtClean="0"/>
              <a:t>as </a:t>
            </a:r>
            <a:r>
              <a:rPr lang="en-US" dirty="0"/>
              <a:t>a Function of the Right to Health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3289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The 2005-Case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Federal Constitutional Court: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 smtClean="0"/>
              <a:t>Patient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e-DE" dirty="0"/>
              <a:t>P</a:t>
            </a:r>
            <a:r>
              <a:rPr lang="de-DE" dirty="0" smtClean="0"/>
              <a:t>ublic </a:t>
            </a:r>
            <a:r>
              <a:rPr lang="de-DE" dirty="0" err="1" smtClean="0"/>
              <a:t>Health</a:t>
            </a:r>
            <a:r>
              <a:rPr lang="de-DE" dirty="0" smtClean="0"/>
              <a:t> </a:t>
            </a:r>
            <a:r>
              <a:rPr lang="de-DE" dirty="0"/>
              <a:t>I</a:t>
            </a:r>
            <a:r>
              <a:rPr lang="de-DE" dirty="0" smtClean="0"/>
              <a:t>nsurance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e-DE" dirty="0" err="1" smtClean="0"/>
              <a:t>Duchenne</a:t>
            </a:r>
            <a:r>
              <a:rPr lang="de-DE" dirty="0" smtClean="0"/>
              <a:t> </a:t>
            </a:r>
            <a:r>
              <a:rPr lang="de-DE" dirty="0" err="1"/>
              <a:t>M</a:t>
            </a:r>
            <a:r>
              <a:rPr lang="de-DE" dirty="0" err="1" smtClean="0"/>
              <a:t>uscular</a:t>
            </a:r>
            <a:r>
              <a:rPr lang="de-DE" dirty="0" smtClean="0"/>
              <a:t> </a:t>
            </a:r>
            <a:r>
              <a:rPr lang="de-DE" dirty="0" err="1"/>
              <a:t>D</a:t>
            </a:r>
            <a:r>
              <a:rPr lang="de-DE" dirty="0" err="1" smtClean="0"/>
              <a:t>ystrophy</a:t>
            </a:r>
            <a:endParaRPr lang="de-DE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de-DE" dirty="0" err="1"/>
              <a:t>d</a:t>
            </a:r>
            <a:r>
              <a:rPr lang="de-DE" dirty="0" err="1" smtClean="0"/>
              <a:t>esires</a:t>
            </a:r>
            <a:r>
              <a:rPr lang="de-DE" dirty="0" smtClean="0"/>
              <a:t> </a:t>
            </a:r>
            <a:r>
              <a:rPr lang="de-DE" dirty="0" err="1" smtClean="0"/>
              <a:t>Magnetic</a:t>
            </a:r>
            <a:r>
              <a:rPr lang="de-DE" dirty="0" smtClean="0"/>
              <a:t> </a:t>
            </a:r>
            <a:r>
              <a:rPr lang="de-DE" dirty="0" err="1" smtClean="0"/>
              <a:t>Resonance</a:t>
            </a:r>
            <a:r>
              <a:rPr lang="de-DE" dirty="0" smtClean="0"/>
              <a:t> </a:t>
            </a:r>
            <a:r>
              <a:rPr lang="de-DE" dirty="0" err="1" smtClean="0"/>
              <a:t>Therapy</a:t>
            </a:r>
            <a:endParaRPr lang="de-DE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appropriate</a:t>
            </a:r>
            <a:r>
              <a:rPr lang="de-DE" dirty="0" smtClean="0"/>
              <a:t> </a:t>
            </a:r>
            <a:r>
              <a:rPr lang="de-DE" dirty="0" err="1" smtClean="0"/>
              <a:t>treatment</a:t>
            </a:r>
            <a:endParaRPr lang="de-DE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de-DE" dirty="0" smtClean="0"/>
              <a:t>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catalogue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approved</a:t>
            </a:r>
            <a:r>
              <a:rPr lang="de-DE" dirty="0"/>
              <a:t> </a:t>
            </a:r>
            <a:r>
              <a:rPr lang="de-DE" dirty="0" err="1" smtClean="0"/>
              <a:t>provisions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public</a:t>
            </a:r>
            <a:r>
              <a:rPr lang="de-DE" dirty="0" smtClean="0"/>
              <a:t> </a:t>
            </a:r>
            <a:r>
              <a:rPr lang="de-DE" dirty="0" err="1" smtClean="0"/>
              <a:t>health</a:t>
            </a:r>
            <a:r>
              <a:rPr lang="de-DE" dirty="0" smtClean="0"/>
              <a:t> </a:t>
            </a:r>
            <a:r>
              <a:rPr lang="de-DE" dirty="0" err="1" smtClean="0"/>
              <a:t>insurance</a:t>
            </a:r>
            <a:r>
              <a:rPr lang="de-DE" dirty="0" smtClean="0"/>
              <a:t> </a:t>
            </a:r>
            <a:r>
              <a:rPr lang="de-DE" dirty="0" err="1" smtClean="0"/>
              <a:t>system</a:t>
            </a:r>
            <a:endParaRPr lang="de-DE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 smtClean="0"/>
              <a:t>Immediate Constitutional </a:t>
            </a:r>
            <a:r>
              <a:rPr lang="de-DE" dirty="0" err="1" smtClean="0"/>
              <a:t>Right</a:t>
            </a:r>
            <a:endParaRPr lang="de-DE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de-DE" dirty="0" err="1" smtClean="0"/>
              <a:t>Social</a:t>
            </a:r>
            <a:r>
              <a:rPr lang="de-DE" dirty="0" smtClean="0"/>
              <a:t> </a:t>
            </a:r>
            <a:r>
              <a:rPr lang="de-DE" dirty="0" err="1" smtClean="0"/>
              <a:t>Rights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German </a:t>
            </a:r>
            <a:r>
              <a:rPr lang="de-DE" dirty="0" err="1" smtClean="0"/>
              <a:t>Constitution</a:t>
            </a:r>
            <a:endParaRPr lang="de-DE" dirty="0" smtClean="0"/>
          </a:p>
          <a:p>
            <a:pPr lvl="3">
              <a:buFont typeface="Arial" panose="020B0604020202020204" pitchFamily="34" charset="0"/>
              <a:buChar char="•"/>
            </a:pPr>
            <a:r>
              <a:rPr lang="de-DE" dirty="0" smtClean="0"/>
              <a:t>2010: Immediate </a:t>
            </a:r>
            <a:r>
              <a:rPr lang="de-DE" dirty="0" err="1" smtClean="0"/>
              <a:t>constitutional</a:t>
            </a:r>
            <a:r>
              <a:rPr lang="de-DE" dirty="0" smtClean="0"/>
              <a:t> </a:t>
            </a:r>
            <a:r>
              <a:rPr lang="de-DE" dirty="0" err="1" smtClean="0"/>
              <a:t>guarantee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subsistence</a:t>
            </a:r>
            <a:r>
              <a:rPr lang="de-DE" dirty="0" smtClean="0"/>
              <a:t> </a:t>
            </a:r>
            <a:r>
              <a:rPr lang="de-DE" dirty="0" err="1" smtClean="0"/>
              <a:t>minimum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in </a:t>
            </a:r>
            <a:r>
              <a:rPr lang="de-DE" dirty="0" err="1" smtClean="0"/>
              <a:t>line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human </a:t>
            </a:r>
            <a:r>
              <a:rPr lang="de-DE" dirty="0" err="1" smtClean="0"/>
              <a:t>dignity</a:t>
            </a:r>
            <a:endParaRPr lang="de-DE" dirty="0" smtClean="0"/>
          </a:p>
          <a:p>
            <a:pPr marL="0" indent="0"/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Introduction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078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30213" y="1097695"/>
            <a:ext cx="8180387" cy="5338273"/>
          </a:xfrm>
        </p:spPr>
        <p:txBody>
          <a:bodyPr/>
          <a:lstStyle/>
          <a:p>
            <a:r>
              <a:rPr lang="de-DE" dirty="0" smtClean="0"/>
              <a:t>Proposition: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 err="1" smtClean="0"/>
              <a:t>Right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health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catalyst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innovation</a:t>
            </a:r>
            <a:endParaRPr lang="de-DE" dirty="0" smtClean="0"/>
          </a:p>
          <a:p>
            <a:pPr marL="76200" indent="0"/>
            <a:r>
              <a:rPr lang="de-DE" dirty="0" err="1" smtClean="0"/>
              <a:t>Structure</a:t>
            </a:r>
            <a:r>
              <a:rPr lang="de-DE" dirty="0" smtClean="0"/>
              <a:t>:</a:t>
            </a:r>
          </a:p>
          <a:p>
            <a:pPr marL="727075" lvl="1" indent="-457200">
              <a:buFont typeface="+mj-lt"/>
              <a:buAutoNum type="arabicPeriod"/>
            </a:pPr>
            <a:r>
              <a:rPr lang="de-DE" dirty="0" smtClean="0"/>
              <a:t>Innovation in </a:t>
            </a:r>
            <a:r>
              <a:rPr lang="de-DE" dirty="0" err="1" smtClean="0"/>
              <a:t>Healthcare</a:t>
            </a:r>
            <a:r>
              <a:rPr lang="de-DE" dirty="0" smtClean="0"/>
              <a:t> Provision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Types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Innovation</a:t>
            </a:r>
          </a:p>
          <a:p>
            <a:pPr marL="727075" lvl="1" indent="-457200">
              <a:buFont typeface="+mj-lt"/>
              <a:buAutoNum type="arabicPeriod"/>
            </a:pPr>
            <a:r>
              <a:rPr lang="de-DE" dirty="0" smtClean="0"/>
              <a:t>Framework: The German </a:t>
            </a:r>
            <a:r>
              <a:rPr lang="de-DE" dirty="0" err="1" smtClean="0"/>
              <a:t>Healthcare</a:t>
            </a:r>
            <a:r>
              <a:rPr lang="de-DE" dirty="0" smtClean="0"/>
              <a:t> System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e-DE" dirty="0" smtClean="0"/>
              <a:t>Public and Private </a:t>
            </a:r>
            <a:r>
              <a:rPr lang="de-DE" dirty="0" err="1" smtClean="0"/>
              <a:t>Health</a:t>
            </a:r>
            <a:r>
              <a:rPr lang="de-DE" dirty="0" smtClean="0"/>
              <a:t> Insurance</a:t>
            </a:r>
          </a:p>
          <a:p>
            <a:pPr marL="727075" lvl="1" indent="-457200">
              <a:buFont typeface="+mj-lt"/>
              <a:buAutoNum type="arabicPeriod"/>
            </a:pPr>
            <a:r>
              <a:rPr lang="de-DE" dirty="0" smtClean="0"/>
              <a:t>The Incentives für Innovation in </a:t>
            </a:r>
            <a:r>
              <a:rPr lang="de-DE" dirty="0" err="1" smtClean="0"/>
              <a:t>the</a:t>
            </a:r>
            <a:r>
              <a:rPr lang="de-DE" dirty="0" smtClean="0"/>
              <a:t> German </a:t>
            </a:r>
            <a:r>
              <a:rPr lang="de-DE" dirty="0" err="1" smtClean="0"/>
              <a:t>Healthcare</a:t>
            </a:r>
            <a:r>
              <a:rPr lang="de-DE" dirty="0" smtClean="0"/>
              <a:t> System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e-DE" dirty="0" smtClean="0"/>
              <a:t>Private </a:t>
            </a:r>
            <a:r>
              <a:rPr lang="de-DE" dirty="0" err="1" smtClean="0"/>
              <a:t>Health</a:t>
            </a:r>
            <a:r>
              <a:rPr lang="de-DE" dirty="0" smtClean="0"/>
              <a:t> Insurance?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e-DE" dirty="0" err="1" smtClean="0"/>
              <a:t>Leeways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Public </a:t>
            </a:r>
            <a:r>
              <a:rPr lang="de-DE" dirty="0" err="1" smtClean="0"/>
              <a:t>Health</a:t>
            </a:r>
            <a:r>
              <a:rPr lang="de-DE" dirty="0" smtClean="0"/>
              <a:t> Insurance?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e-DE" dirty="0" err="1" smtClean="0"/>
              <a:t>Inpatient</a:t>
            </a:r>
            <a:r>
              <a:rPr lang="de-DE" dirty="0" smtClean="0"/>
              <a:t> Care?</a:t>
            </a:r>
          </a:p>
          <a:p>
            <a:pPr marL="727075" lvl="1" indent="-457200">
              <a:buFont typeface="+mj-lt"/>
              <a:buAutoNum type="arabicPeriod"/>
            </a:pPr>
            <a:r>
              <a:rPr lang="de-DE" dirty="0" smtClean="0"/>
              <a:t>Innovation </a:t>
            </a:r>
            <a:r>
              <a:rPr lang="de-DE" dirty="0" err="1" smtClean="0"/>
              <a:t>as</a:t>
            </a:r>
            <a:r>
              <a:rPr lang="de-DE" dirty="0" smtClean="0"/>
              <a:t> a </a:t>
            </a:r>
            <a:r>
              <a:rPr lang="de-DE" dirty="0" err="1" smtClean="0"/>
              <a:t>Function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Right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Health</a:t>
            </a:r>
            <a:endParaRPr lang="de-DE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de-DE" dirty="0" smtClean="0"/>
              <a:t>Federal Constitutional Court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e-DE" dirty="0" err="1" smtClean="0"/>
              <a:t>Legislature</a:t>
            </a:r>
            <a:endParaRPr lang="de-DE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de-DE" dirty="0" smtClean="0"/>
              <a:t>Legal Practice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Introduction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5315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30212" y="1255957"/>
            <a:ext cx="8180387" cy="5004166"/>
          </a:xfrm>
        </p:spPr>
        <p:txBody>
          <a:bodyPr/>
          <a:lstStyle/>
          <a:p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/>
              <a:t>T</a:t>
            </a:r>
            <a:r>
              <a:rPr lang="de-DE" dirty="0" err="1" smtClean="0"/>
              <a:t>ypes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Innovation</a:t>
            </a:r>
          </a:p>
          <a:p>
            <a:pPr lvl="1"/>
            <a:r>
              <a:rPr lang="de-DE" dirty="0" err="1" smtClean="0"/>
              <a:t>Novelty-oriented</a:t>
            </a:r>
            <a:endParaRPr lang="de-DE" dirty="0"/>
          </a:p>
          <a:p>
            <a:pPr lvl="2"/>
            <a:r>
              <a:rPr lang="de-DE" dirty="0" err="1" smtClean="0"/>
              <a:t>Risky</a:t>
            </a:r>
            <a:r>
              <a:rPr lang="de-DE" dirty="0" smtClean="0"/>
              <a:t> and </a:t>
            </a:r>
            <a:r>
              <a:rPr lang="de-DE" dirty="0" err="1"/>
              <a:t>i</a:t>
            </a:r>
            <a:r>
              <a:rPr lang="de-DE" dirty="0" err="1" smtClean="0"/>
              <a:t>nefficient</a:t>
            </a:r>
            <a:r>
              <a:rPr lang="de-DE" dirty="0" smtClean="0"/>
              <a:t> at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beginning</a:t>
            </a:r>
            <a:endParaRPr lang="de-DE" dirty="0" smtClean="0"/>
          </a:p>
          <a:p>
            <a:pPr lvl="1"/>
            <a:r>
              <a:rPr lang="de-DE" dirty="0" smtClean="0"/>
              <a:t>Efficiency-</a:t>
            </a:r>
            <a:r>
              <a:rPr lang="de-DE" dirty="0" err="1" smtClean="0"/>
              <a:t>oriented</a:t>
            </a:r>
            <a:endParaRPr lang="de-DE" dirty="0" smtClean="0"/>
          </a:p>
          <a:p>
            <a:pPr lvl="2"/>
            <a:r>
              <a:rPr lang="de-DE" dirty="0" err="1" smtClean="0"/>
              <a:t>Improvement</a:t>
            </a:r>
            <a:r>
              <a:rPr lang="de-DE" dirty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methods</a:t>
            </a:r>
            <a:r>
              <a:rPr lang="de-DE" dirty="0" smtClean="0"/>
              <a:t> etc.</a:t>
            </a:r>
          </a:p>
          <a:p>
            <a:r>
              <a:rPr lang="de-DE" dirty="0" smtClean="0"/>
              <a:t>In </a:t>
            </a:r>
            <a:r>
              <a:rPr lang="de-DE" dirty="0" err="1" smtClean="0"/>
              <a:t>Healthcare</a:t>
            </a:r>
            <a:endParaRPr lang="de-DE" dirty="0" smtClean="0"/>
          </a:p>
          <a:p>
            <a:pPr lvl="1"/>
            <a:r>
              <a:rPr lang="de-DE" dirty="0" err="1" smtClean="0"/>
              <a:t>Example</a:t>
            </a:r>
            <a:r>
              <a:rPr lang="de-DE" dirty="0" smtClean="0"/>
              <a:t>: </a:t>
            </a:r>
            <a:r>
              <a:rPr lang="de-DE" dirty="0" err="1" smtClean="0"/>
              <a:t>Vaccination</a:t>
            </a:r>
            <a:endParaRPr lang="de-DE" dirty="0" smtClean="0"/>
          </a:p>
          <a:p>
            <a:pPr lvl="2"/>
            <a:r>
              <a:rPr lang="de-DE" dirty="0" err="1" smtClean="0"/>
              <a:t>Novelty</a:t>
            </a:r>
            <a:r>
              <a:rPr lang="de-DE" dirty="0" smtClean="0"/>
              <a:t>: New Chance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Prevention</a:t>
            </a:r>
            <a:endParaRPr lang="de-DE" dirty="0"/>
          </a:p>
          <a:p>
            <a:pPr lvl="2"/>
            <a:r>
              <a:rPr lang="de-DE" dirty="0" smtClean="0"/>
              <a:t>Efficiency: Wide Distribution</a:t>
            </a:r>
            <a:endParaRPr lang="de-DE" dirty="0"/>
          </a:p>
          <a:p>
            <a:pPr marL="76200" indent="0"/>
            <a:r>
              <a:rPr lang="de-DE" dirty="0" err="1" smtClean="0"/>
              <a:t>Right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Health</a:t>
            </a:r>
            <a:endParaRPr lang="de-DE" dirty="0"/>
          </a:p>
          <a:p>
            <a:pPr lvl="1"/>
            <a:r>
              <a:rPr lang="de-DE" dirty="0" err="1" smtClean="0"/>
              <a:t>Article</a:t>
            </a:r>
            <a:r>
              <a:rPr lang="de-DE" dirty="0" smtClean="0"/>
              <a:t> 12 ICESCR Para 2 </a:t>
            </a:r>
            <a:r>
              <a:rPr lang="de-DE" dirty="0" err="1" smtClean="0"/>
              <a:t>lit</a:t>
            </a:r>
            <a:r>
              <a:rPr lang="de-DE" dirty="0" smtClean="0"/>
              <a:t>. d)</a:t>
            </a:r>
          </a:p>
          <a:p>
            <a:pPr lvl="2"/>
            <a:r>
              <a:rPr lang="de-DE" dirty="0" smtClean="0"/>
              <a:t>States </a:t>
            </a:r>
            <a:r>
              <a:rPr lang="de-DE" dirty="0" err="1" smtClean="0"/>
              <a:t>Parties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take</a:t>
            </a:r>
            <a:r>
              <a:rPr lang="de-DE" dirty="0" smtClean="0"/>
              <a:t> </a:t>
            </a:r>
            <a:r>
              <a:rPr lang="de-DE" dirty="0" err="1" smtClean="0"/>
              <a:t>steps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„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creation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conditions</a:t>
            </a:r>
            <a:r>
              <a:rPr lang="de-DE" dirty="0" smtClean="0"/>
              <a:t>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would</a:t>
            </a:r>
            <a:r>
              <a:rPr lang="de-DE" dirty="0" smtClean="0"/>
              <a:t> </a:t>
            </a:r>
            <a:r>
              <a:rPr lang="de-DE" dirty="0" err="1" smtClean="0"/>
              <a:t>assure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all </a:t>
            </a:r>
            <a:r>
              <a:rPr lang="de-DE" dirty="0" err="1" smtClean="0"/>
              <a:t>medical</a:t>
            </a:r>
            <a:r>
              <a:rPr lang="de-DE" dirty="0" smtClean="0"/>
              <a:t> service and </a:t>
            </a:r>
            <a:r>
              <a:rPr lang="de-DE" dirty="0" err="1" smtClean="0"/>
              <a:t>medical</a:t>
            </a:r>
            <a:r>
              <a:rPr lang="de-DE" dirty="0" smtClean="0"/>
              <a:t> </a:t>
            </a:r>
            <a:r>
              <a:rPr lang="de-DE" dirty="0" err="1" smtClean="0"/>
              <a:t>attention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event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sickness</a:t>
            </a:r>
            <a:r>
              <a:rPr lang="de-DE" dirty="0" smtClean="0"/>
              <a:t>“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Innovation in </a:t>
            </a:r>
            <a:r>
              <a:rPr lang="de-DE" dirty="0" err="1" smtClean="0"/>
              <a:t>Healthcare</a:t>
            </a:r>
            <a:r>
              <a:rPr lang="de-DE" dirty="0" smtClean="0"/>
              <a:t> Provision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317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Public </a:t>
            </a:r>
            <a:r>
              <a:rPr lang="de-DE" dirty="0" err="1" smtClean="0"/>
              <a:t>Health</a:t>
            </a:r>
            <a:r>
              <a:rPr lang="de-DE" dirty="0" smtClean="0"/>
              <a:t> Insurance – GKV</a:t>
            </a:r>
          </a:p>
          <a:p>
            <a:pPr lvl="1"/>
            <a:r>
              <a:rPr lang="de-DE" dirty="0" smtClean="0"/>
              <a:t>90%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population</a:t>
            </a:r>
            <a:endParaRPr lang="de-DE" dirty="0" smtClean="0"/>
          </a:p>
          <a:p>
            <a:pPr lvl="1"/>
            <a:r>
              <a:rPr lang="de-DE" dirty="0" err="1" smtClean="0"/>
              <a:t>Financing</a:t>
            </a:r>
            <a:endParaRPr lang="de-DE" dirty="0" smtClean="0"/>
          </a:p>
          <a:p>
            <a:pPr lvl="2"/>
            <a:r>
              <a:rPr lang="de-DE" dirty="0" smtClean="0"/>
              <a:t>Members </a:t>
            </a:r>
            <a:r>
              <a:rPr lang="de-DE" dirty="0" err="1" smtClean="0"/>
              <a:t>pay</a:t>
            </a:r>
            <a:r>
              <a:rPr lang="de-DE" dirty="0" smtClean="0"/>
              <a:t> </a:t>
            </a:r>
            <a:r>
              <a:rPr lang="de-DE" dirty="0" err="1" smtClean="0"/>
              <a:t>income-related</a:t>
            </a:r>
            <a:r>
              <a:rPr lang="de-DE" dirty="0" smtClean="0"/>
              <a:t> </a:t>
            </a:r>
            <a:r>
              <a:rPr lang="de-DE" dirty="0" err="1" smtClean="0"/>
              <a:t>contributions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Central </a:t>
            </a:r>
            <a:r>
              <a:rPr lang="de-DE" dirty="0" err="1"/>
              <a:t>H</a:t>
            </a:r>
            <a:r>
              <a:rPr lang="de-DE" dirty="0" err="1" smtClean="0"/>
              <a:t>ealth</a:t>
            </a:r>
            <a:r>
              <a:rPr lang="de-DE" dirty="0" smtClean="0"/>
              <a:t> </a:t>
            </a:r>
            <a:r>
              <a:rPr lang="de-DE" dirty="0"/>
              <a:t>F</a:t>
            </a:r>
            <a:r>
              <a:rPr lang="de-DE" dirty="0" smtClean="0"/>
              <a:t>und</a:t>
            </a:r>
          </a:p>
          <a:p>
            <a:pPr lvl="2"/>
            <a:r>
              <a:rPr lang="de-DE" dirty="0" smtClean="0"/>
              <a:t>Fund </a:t>
            </a:r>
            <a:r>
              <a:rPr lang="de-DE" dirty="0" err="1" smtClean="0"/>
              <a:t>distributes</a:t>
            </a:r>
            <a:r>
              <a:rPr lang="de-DE" dirty="0" smtClean="0"/>
              <a:t> lump sums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every</a:t>
            </a:r>
            <a:r>
              <a:rPr lang="de-DE" dirty="0" smtClean="0"/>
              <a:t> </a:t>
            </a:r>
            <a:r>
              <a:rPr lang="de-DE" dirty="0" err="1" smtClean="0"/>
              <a:t>insured</a:t>
            </a:r>
            <a:r>
              <a:rPr lang="de-DE" dirty="0" smtClean="0"/>
              <a:t> </a:t>
            </a:r>
            <a:r>
              <a:rPr lang="de-DE" dirty="0" err="1" smtClean="0"/>
              <a:t>person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100 </a:t>
            </a:r>
            <a:r>
              <a:rPr lang="de-DE" dirty="0" err="1" smtClean="0"/>
              <a:t>health</a:t>
            </a:r>
            <a:r>
              <a:rPr lang="de-DE" dirty="0" smtClean="0"/>
              <a:t> </a:t>
            </a:r>
            <a:r>
              <a:rPr lang="de-DE" dirty="0" err="1" smtClean="0"/>
              <a:t>insurance</a:t>
            </a:r>
            <a:r>
              <a:rPr lang="de-DE" dirty="0" smtClean="0"/>
              <a:t> </a:t>
            </a:r>
            <a:r>
              <a:rPr lang="de-DE" dirty="0" err="1" smtClean="0"/>
              <a:t>providers</a:t>
            </a:r>
            <a:endParaRPr lang="de-DE" dirty="0" smtClean="0"/>
          </a:p>
          <a:p>
            <a:pPr lvl="2"/>
            <a:r>
              <a:rPr lang="de-DE" dirty="0" err="1" smtClean="0"/>
              <a:t>Health</a:t>
            </a:r>
            <a:r>
              <a:rPr lang="de-DE" dirty="0" smtClean="0"/>
              <a:t> </a:t>
            </a:r>
            <a:r>
              <a:rPr lang="de-DE" dirty="0" err="1" smtClean="0"/>
              <a:t>insurance</a:t>
            </a:r>
            <a:r>
              <a:rPr lang="de-DE" dirty="0" smtClean="0"/>
              <a:t> </a:t>
            </a:r>
            <a:r>
              <a:rPr lang="de-DE" dirty="0" err="1" smtClean="0"/>
              <a:t>providers</a:t>
            </a:r>
            <a:r>
              <a:rPr lang="de-DE" dirty="0" smtClean="0"/>
              <a:t> </a:t>
            </a:r>
            <a:r>
              <a:rPr lang="de-DE" dirty="0" err="1" smtClean="0"/>
              <a:t>pay</a:t>
            </a:r>
            <a:r>
              <a:rPr lang="de-DE" dirty="0" smtClean="0"/>
              <a:t> </a:t>
            </a:r>
            <a:r>
              <a:rPr lang="de-DE" dirty="0" err="1" smtClean="0"/>
              <a:t>healthcare</a:t>
            </a:r>
            <a:r>
              <a:rPr lang="de-DE" dirty="0" smtClean="0"/>
              <a:t> </a:t>
            </a:r>
            <a:r>
              <a:rPr lang="de-DE" dirty="0" err="1" smtClean="0"/>
              <a:t>providers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services</a:t>
            </a:r>
            <a:endParaRPr lang="de-DE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German Healthcare System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632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Public </a:t>
            </a:r>
            <a:r>
              <a:rPr lang="de-DE" dirty="0" err="1" smtClean="0"/>
              <a:t>Health</a:t>
            </a:r>
            <a:r>
              <a:rPr lang="de-DE" dirty="0" smtClean="0"/>
              <a:t> Insurance – </a:t>
            </a:r>
            <a:r>
              <a:rPr lang="de-DE" dirty="0" smtClean="0"/>
              <a:t>GKV</a:t>
            </a:r>
            <a:endParaRPr lang="de-DE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German Healthcare System </a:t>
            </a:r>
            <a:endParaRPr lang="de-DE" dirty="0"/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3500834275"/>
              </p:ext>
            </p:extLst>
          </p:nvPr>
        </p:nvGraphicFramePr>
        <p:xfrm>
          <a:off x="3607725" y="1817716"/>
          <a:ext cx="5336770" cy="4394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uppieren 5"/>
          <p:cNvGrpSpPr/>
          <p:nvPr/>
        </p:nvGrpSpPr>
        <p:grpSpPr>
          <a:xfrm>
            <a:off x="756312" y="2011127"/>
            <a:ext cx="1226743" cy="1226743"/>
            <a:chOff x="3045997" y="4"/>
            <a:chExt cx="1226743" cy="1226743"/>
          </a:xfrm>
        </p:grpSpPr>
        <p:sp>
          <p:nvSpPr>
            <p:cNvPr id="7" name="Ellipse 6"/>
            <p:cNvSpPr/>
            <p:nvPr/>
          </p:nvSpPr>
          <p:spPr>
            <a:xfrm>
              <a:off x="3045997" y="4"/>
              <a:ext cx="1226743" cy="1226743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Ellipse 4"/>
            <p:cNvSpPr/>
            <p:nvPr/>
          </p:nvSpPr>
          <p:spPr>
            <a:xfrm>
              <a:off x="3225649" y="179656"/>
              <a:ext cx="867439" cy="8674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300" kern="1200" dirty="0" smtClean="0"/>
                <a:t>Service </a:t>
              </a:r>
              <a:r>
                <a:rPr lang="de-DE" sz="1300" kern="1200" dirty="0" err="1" smtClean="0"/>
                <a:t>provider</a:t>
              </a:r>
              <a:r>
                <a:rPr lang="de-DE" sz="1300" kern="1200" dirty="0" smtClean="0"/>
                <a:t> </a:t>
              </a:r>
              <a:r>
                <a:rPr lang="de-DE" sz="1300" kern="1200" dirty="0" err="1" smtClean="0"/>
                <a:t>association</a:t>
              </a:r>
              <a:endParaRPr lang="de-DE" sz="1300" kern="1200" dirty="0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642900" y="4829574"/>
            <a:ext cx="1299764" cy="1299764"/>
            <a:chOff x="2972976" y="684576"/>
            <a:chExt cx="1299764" cy="1299764"/>
          </a:xfrm>
        </p:grpSpPr>
        <p:sp>
          <p:nvSpPr>
            <p:cNvPr id="10" name="Ellipse 9"/>
            <p:cNvSpPr/>
            <p:nvPr/>
          </p:nvSpPr>
          <p:spPr>
            <a:xfrm>
              <a:off x="2972976" y="684576"/>
              <a:ext cx="1299764" cy="1299764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Ellipse 4"/>
            <p:cNvSpPr/>
            <p:nvPr/>
          </p:nvSpPr>
          <p:spPr>
            <a:xfrm>
              <a:off x="3163322" y="874922"/>
              <a:ext cx="919072" cy="9190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500" kern="1200" dirty="0" err="1" smtClean="0"/>
                <a:t>Physician</a:t>
              </a:r>
              <a:endParaRPr lang="de-DE" sz="1500" kern="1200" dirty="0"/>
            </a:p>
          </p:txBody>
        </p:sp>
      </p:grpSp>
      <p:grpSp>
        <p:nvGrpSpPr>
          <p:cNvPr id="12" name="Gruppieren 11"/>
          <p:cNvGrpSpPr/>
          <p:nvPr/>
        </p:nvGrpSpPr>
        <p:grpSpPr>
          <a:xfrm rot="8874467">
            <a:off x="2137689" y="2264392"/>
            <a:ext cx="1590536" cy="575975"/>
            <a:chOff x="1495515" y="2126493"/>
            <a:chExt cx="1149528" cy="575975"/>
          </a:xfrm>
        </p:grpSpPr>
        <p:sp>
          <p:nvSpPr>
            <p:cNvPr id="13" name="Pfeil nach rechts 12"/>
            <p:cNvSpPr/>
            <p:nvPr/>
          </p:nvSpPr>
          <p:spPr>
            <a:xfrm rot="1968069">
              <a:off x="1495515" y="2126493"/>
              <a:ext cx="1149528" cy="575975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Pfeil nach rechts 4"/>
            <p:cNvSpPr/>
            <p:nvPr/>
          </p:nvSpPr>
          <p:spPr>
            <a:xfrm rot="12749479">
              <a:off x="1514564" y="2183250"/>
              <a:ext cx="976736" cy="3455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300" b="0" kern="120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Global Payment</a:t>
              </a:r>
              <a:endParaRPr lang="de-DE" sz="13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15" name="Gruppieren 14"/>
          <p:cNvGrpSpPr/>
          <p:nvPr/>
        </p:nvGrpSpPr>
        <p:grpSpPr>
          <a:xfrm>
            <a:off x="1085769" y="3248564"/>
            <a:ext cx="414026" cy="1569516"/>
            <a:chOff x="3452355" y="1267420"/>
            <a:chExt cx="414026" cy="1569516"/>
          </a:xfrm>
        </p:grpSpPr>
        <p:sp>
          <p:nvSpPr>
            <p:cNvPr id="16" name="Pfeil nach rechts 15"/>
            <p:cNvSpPr/>
            <p:nvPr/>
          </p:nvSpPr>
          <p:spPr>
            <a:xfrm rot="5400000">
              <a:off x="2874610" y="1845165"/>
              <a:ext cx="1569516" cy="414026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Pfeil nach rechts 4"/>
            <p:cNvSpPr/>
            <p:nvPr/>
          </p:nvSpPr>
          <p:spPr>
            <a:xfrm rot="5400000">
              <a:off x="2936714" y="1865866"/>
              <a:ext cx="1445308" cy="2484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100" b="0" kern="120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Score-</a:t>
              </a:r>
              <a:r>
                <a:rPr lang="de-DE" sz="1100" b="0" kern="1200" cap="none" spc="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based</a:t>
              </a:r>
              <a:r>
                <a:rPr lang="de-DE" sz="1100" kern="1200" dirty="0" smtClean="0"/>
                <a:t> </a:t>
              </a:r>
              <a:r>
                <a:rPr lang="de-DE" sz="1100" b="0" kern="120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Payment</a:t>
              </a:r>
              <a:endParaRPr lang="de-DE" sz="1100" kern="1200" dirty="0"/>
            </a:p>
          </p:txBody>
        </p:sp>
      </p:grpSp>
      <p:grpSp>
        <p:nvGrpSpPr>
          <p:cNvPr id="18" name="Gruppieren 17"/>
          <p:cNvGrpSpPr/>
          <p:nvPr/>
        </p:nvGrpSpPr>
        <p:grpSpPr>
          <a:xfrm>
            <a:off x="2207916" y="5432835"/>
            <a:ext cx="1326079" cy="234868"/>
            <a:chOff x="2104959" y="3502622"/>
            <a:chExt cx="1326079" cy="234868"/>
          </a:xfrm>
        </p:grpSpPr>
        <p:sp>
          <p:nvSpPr>
            <p:cNvPr id="19" name="Rechteck 18"/>
            <p:cNvSpPr/>
            <p:nvPr/>
          </p:nvSpPr>
          <p:spPr>
            <a:xfrm rot="10797952">
              <a:off x="2104959" y="3502622"/>
              <a:ext cx="1326079" cy="234868"/>
            </a:xfrm>
            <a:prstGeom prst="rect">
              <a:avLst/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echteck 19"/>
            <p:cNvSpPr/>
            <p:nvPr/>
          </p:nvSpPr>
          <p:spPr>
            <a:xfrm rot="21597952">
              <a:off x="2175419" y="3549575"/>
              <a:ext cx="1255619" cy="1409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000" b="0" kern="120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Treatment</a:t>
              </a:r>
              <a:endParaRPr lang="de-DE" sz="1000" kern="1200" dirty="0"/>
            </a:p>
          </p:txBody>
        </p:sp>
      </p:grpSp>
      <p:sp>
        <p:nvSpPr>
          <p:cNvPr id="21" name="Sechseck 20"/>
          <p:cNvSpPr/>
          <p:nvPr/>
        </p:nvSpPr>
        <p:spPr bwMode="gray">
          <a:xfrm>
            <a:off x="2236978" y="3905809"/>
            <a:ext cx="1179898" cy="471007"/>
          </a:xfrm>
          <a:prstGeom prst="hexagon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00000">
                <a:schemeClr val="accent4">
                  <a:lumMod val="75000"/>
                </a:schemeClr>
              </a:gs>
            </a:gsLst>
            <a:lin ang="10800000" scaled="1"/>
            <a:tileRect/>
          </a:gradFill>
          <a:ln w="9525" algn="ctr">
            <a:solidFill>
              <a:srgbClr val="00648C"/>
            </a:solidFill>
            <a:miter lim="800000"/>
            <a:headEnd/>
            <a:tailEnd/>
          </a:ln>
          <a:effectLst/>
        </p:spPr>
        <p:txBody>
          <a:bodyPr rtlCol="0" anchor="ctr" anchorCtr="1"/>
          <a:lstStyle/>
          <a:p>
            <a:pPr algn="ctr" eaLnBrk="0" hangingPunct="0"/>
            <a:r>
              <a:rPr lang="de-DE" sz="1600" b="1" dirty="0" smtClean="0">
                <a:solidFill>
                  <a:schemeClr val="bg1"/>
                </a:solidFill>
                <a:ea typeface="Gulim" pitchFamily="34" charset="-127"/>
              </a:rPr>
              <a:t>FJC</a:t>
            </a:r>
            <a:endParaRPr lang="de-DE" sz="1600" b="1" dirty="0" smtClean="0">
              <a:solidFill>
                <a:schemeClr val="bg1"/>
              </a:solidFill>
              <a:ea typeface="Gulim" pitchFamily="34" charset="-127"/>
            </a:endParaRPr>
          </a:p>
        </p:txBody>
      </p:sp>
      <p:sp>
        <p:nvSpPr>
          <p:cNvPr id="22" name="Legende mit Pfeil nach unten 21"/>
          <p:cNvSpPr/>
          <p:nvPr/>
        </p:nvSpPr>
        <p:spPr bwMode="gray">
          <a:xfrm>
            <a:off x="2236978" y="4658740"/>
            <a:ext cx="1224421" cy="585724"/>
          </a:xfrm>
          <a:prstGeom prst="downArrowCallout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100000">
                <a:schemeClr val="accent4">
                  <a:lumMod val="75000"/>
                </a:schemeClr>
              </a:gs>
            </a:gsLst>
            <a:lin ang="10800000" scaled="1"/>
          </a:gradFill>
          <a:ln w="9525" algn="ctr">
            <a:solidFill>
              <a:srgbClr val="00648C"/>
            </a:solidFill>
            <a:miter lim="800000"/>
            <a:headEnd/>
            <a:tailEnd/>
          </a:ln>
          <a:effectLst/>
        </p:spPr>
        <p:txBody>
          <a:bodyPr rtlCol="0" anchor="ctr" anchorCtr="1"/>
          <a:lstStyle/>
          <a:p>
            <a:pPr algn="ctr" eaLnBrk="0" hangingPunct="0"/>
            <a:r>
              <a:rPr lang="de-DE" sz="1600" b="1" dirty="0" err="1" smtClean="0">
                <a:solidFill>
                  <a:schemeClr val="bg1"/>
                </a:solidFill>
                <a:ea typeface="Gulim" pitchFamily="34" charset="-127"/>
              </a:rPr>
              <a:t>catalogue</a:t>
            </a:r>
            <a:endParaRPr lang="de-DE" sz="1600" b="1" dirty="0" smtClean="0">
              <a:solidFill>
                <a:schemeClr val="bg1"/>
              </a:solidFill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2482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Public </a:t>
            </a:r>
            <a:r>
              <a:rPr lang="de-DE" dirty="0" err="1" smtClean="0"/>
              <a:t>Health</a:t>
            </a:r>
            <a:r>
              <a:rPr lang="de-DE" dirty="0" smtClean="0"/>
              <a:t> Insurance – GKV</a:t>
            </a:r>
          </a:p>
          <a:p>
            <a:pPr lvl="1"/>
            <a:r>
              <a:rPr lang="de-DE" dirty="0" smtClean="0"/>
              <a:t>Outpatient care</a:t>
            </a:r>
          </a:p>
          <a:p>
            <a:pPr lvl="2"/>
            <a:r>
              <a:rPr lang="de-DE" dirty="0" smtClean="0"/>
              <a:t>Individual </a:t>
            </a:r>
            <a:r>
              <a:rPr lang="de-DE" dirty="0" err="1" smtClean="0"/>
              <a:t>providers</a:t>
            </a:r>
            <a:r>
              <a:rPr lang="de-DE" dirty="0" smtClean="0"/>
              <a:t> </a:t>
            </a:r>
            <a:r>
              <a:rPr lang="de-DE" dirty="0" err="1" smtClean="0"/>
              <a:t>deliver</a:t>
            </a:r>
            <a:r>
              <a:rPr lang="de-DE" dirty="0" smtClean="0"/>
              <a:t> </a:t>
            </a:r>
            <a:r>
              <a:rPr lang="de-DE" dirty="0" err="1" smtClean="0"/>
              <a:t>services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insured</a:t>
            </a:r>
            <a:r>
              <a:rPr lang="de-DE" dirty="0" smtClean="0"/>
              <a:t> </a:t>
            </a:r>
            <a:r>
              <a:rPr lang="de-DE" dirty="0" err="1" smtClean="0"/>
              <a:t>patients</a:t>
            </a:r>
            <a:endParaRPr lang="de-DE" dirty="0" smtClean="0"/>
          </a:p>
          <a:p>
            <a:pPr lvl="2"/>
            <a:r>
              <a:rPr lang="de-DE" dirty="0" smtClean="0"/>
              <a:t>Bill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health</a:t>
            </a:r>
            <a:r>
              <a:rPr lang="de-DE" dirty="0" smtClean="0"/>
              <a:t> </a:t>
            </a:r>
            <a:r>
              <a:rPr lang="de-DE" dirty="0" err="1" smtClean="0"/>
              <a:t>insurance</a:t>
            </a:r>
            <a:r>
              <a:rPr lang="de-DE" dirty="0" smtClean="0"/>
              <a:t> </a:t>
            </a:r>
            <a:r>
              <a:rPr lang="de-DE" dirty="0" err="1" smtClean="0"/>
              <a:t>providers</a:t>
            </a:r>
            <a:endParaRPr lang="de-DE" dirty="0" smtClean="0"/>
          </a:p>
          <a:p>
            <a:pPr lvl="2"/>
            <a:r>
              <a:rPr lang="de-DE" dirty="0" smtClean="0"/>
              <a:t>Services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defined</a:t>
            </a:r>
            <a:r>
              <a:rPr lang="de-DE" dirty="0" smtClean="0"/>
              <a:t> in </a:t>
            </a:r>
            <a:r>
              <a:rPr lang="de-DE" dirty="0" err="1" smtClean="0"/>
              <a:t>catalogue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provisions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Federal Joint </a:t>
            </a:r>
            <a:r>
              <a:rPr lang="de-DE" dirty="0" err="1" smtClean="0"/>
              <a:t>Committee</a:t>
            </a:r>
            <a:endParaRPr lang="de-DE" dirty="0" smtClean="0"/>
          </a:p>
          <a:p>
            <a:pPr lvl="2"/>
            <a:r>
              <a:rPr lang="de-DE" dirty="0" smtClean="0"/>
              <a:t>New </a:t>
            </a:r>
            <a:r>
              <a:rPr lang="de-DE" dirty="0" err="1" smtClean="0"/>
              <a:t>methods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treatment</a:t>
            </a:r>
            <a:r>
              <a:rPr lang="de-DE" dirty="0" smtClean="0"/>
              <a:t> </a:t>
            </a:r>
            <a:r>
              <a:rPr lang="de-DE" dirty="0" err="1" smtClean="0"/>
              <a:t>require</a:t>
            </a:r>
            <a:r>
              <a:rPr lang="de-DE" dirty="0" smtClean="0"/>
              <a:t> </a:t>
            </a:r>
            <a:r>
              <a:rPr lang="de-DE" dirty="0" err="1" smtClean="0"/>
              <a:t>approval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Federal Joint </a:t>
            </a:r>
            <a:r>
              <a:rPr lang="de-DE" dirty="0" err="1" smtClean="0"/>
              <a:t>Committee</a:t>
            </a:r>
            <a:endParaRPr lang="de-DE" dirty="0" smtClean="0"/>
          </a:p>
          <a:p>
            <a:pPr lvl="1"/>
            <a:r>
              <a:rPr lang="de-DE" dirty="0" err="1"/>
              <a:t>I</a:t>
            </a:r>
            <a:r>
              <a:rPr lang="de-DE" dirty="0" err="1" smtClean="0"/>
              <a:t>npatient</a:t>
            </a:r>
            <a:r>
              <a:rPr lang="de-DE" dirty="0" smtClean="0"/>
              <a:t> care</a:t>
            </a:r>
          </a:p>
          <a:p>
            <a:pPr lvl="2"/>
            <a:r>
              <a:rPr lang="de-DE" dirty="0" err="1" smtClean="0"/>
              <a:t>Contract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hospital</a:t>
            </a:r>
            <a:r>
              <a:rPr lang="de-DE" dirty="0" smtClean="0"/>
              <a:t> and </a:t>
            </a:r>
            <a:r>
              <a:rPr lang="de-DE" dirty="0" err="1" smtClean="0"/>
              <a:t>health</a:t>
            </a:r>
            <a:r>
              <a:rPr lang="de-DE" dirty="0" smtClean="0"/>
              <a:t> </a:t>
            </a:r>
            <a:r>
              <a:rPr lang="de-DE" dirty="0" err="1" smtClean="0"/>
              <a:t>insurance</a:t>
            </a:r>
            <a:r>
              <a:rPr lang="de-DE" dirty="0" smtClean="0"/>
              <a:t> </a:t>
            </a:r>
            <a:r>
              <a:rPr lang="de-DE" dirty="0" err="1" smtClean="0"/>
              <a:t>provider</a:t>
            </a:r>
            <a:endParaRPr lang="de-DE" dirty="0" smtClean="0"/>
          </a:p>
          <a:p>
            <a:pPr lvl="2"/>
            <a:r>
              <a:rPr lang="de-DE" dirty="0" smtClean="0"/>
              <a:t>Diagnosis-</a:t>
            </a:r>
            <a:r>
              <a:rPr lang="de-DE" dirty="0" err="1" smtClean="0"/>
              <a:t>related</a:t>
            </a:r>
            <a:r>
              <a:rPr lang="de-DE" dirty="0" smtClean="0"/>
              <a:t> </a:t>
            </a:r>
            <a:r>
              <a:rPr lang="de-DE" dirty="0" err="1" smtClean="0"/>
              <a:t>fee</a:t>
            </a:r>
            <a:r>
              <a:rPr lang="de-DE" dirty="0" smtClean="0"/>
              <a:t>-per-</a:t>
            </a:r>
            <a:r>
              <a:rPr lang="de-DE" dirty="0" err="1" smtClean="0"/>
              <a:t>case</a:t>
            </a:r>
            <a:r>
              <a:rPr lang="de-DE" dirty="0" smtClean="0"/>
              <a:t> </a:t>
            </a:r>
            <a:r>
              <a:rPr lang="de-DE" dirty="0" err="1" smtClean="0"/>
              <a:t>system</a:t>
            </a:r>
            <a:endParaRPr lang="de-DE" dirty="0" smtClean="0"/>
          </a:p>
          <a:p>
            <a:pPr lvl="2"/>
            <a:r>
              <a:rPr lang="de-DE" dirty="0" smtClean="0"/>
              <a:t>Individual </a:t>
            </a:r>
            <a:r>
              <a:rPr lang="de-DE" dirty="0" err="1" smtClean="0"/>
              <a:t>agreement</a:t>
            </a:r>
            <a:r>
              <a:rPr lang="de-DE" dirty="0" smtClean="0"/>
              <a:t> on </a:t>
            </a:r>
            <a:r>
              <a:rPr lang="de-DE" dirty="0" err="1" smtClean="0"/>
              <a:t>unregistered</a:t>
            </a:r>
            <a:r>
              <a:rPr lang="de-DE" dirty="0" smtClean="0"/>
              <a:t> </a:t>
            </a:r>
            <a:r>
              <a:rPr lang="de-DE" dirty="0" err="1" smtClean="0"/>
              <a:t>cases</a:t>
            </a:r>
            <a:endParaRPr lang="de-DE" dirty="0" smtClean="0"/>
          </a:p>
          <a:p>
            <a:pPr lvl="2"/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restrictions</a:t>
            </a:r>
            <a:r>
              <a:rPr lang="de-DE" dirty="0" smtClean="0"/>
              <a:t> on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methods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treatment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German Healthcare System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628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Private </a:t>
            </a:r>
            <a:r>
              <a:rPr lang="de-DE" dirty="0" err="1" smtClean="0"/>
              <a:t>Health</a:t>
            </a:r>
            <a:r>
              <a:rPr lang="de-DE" dirty="0" smtClean="0"/>
              <a:t> Insurance – </a:t>
            </a:r>
            <a:r>
              <a:rPr lang="de-DE" dirty="0"/>
              <a:t>P</a:t>
            </a:r>
            <a:r>
              <a:rPr lang="de-DE" dirty="0" smtClean="0"/>
              <a:t>KV</a:t>
            </a:r>
            <a:endParaRPr lang="de-DE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German Healthcare System </a:t>
            </a:r>
            <a:endParaRPr lang="de-DE" dirty="0"/>
          </a:p>
        </p:txBody>
      </p:sp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3455551382"/>
              </p:ext>
            </p:extLst>
          </p:nvPr>
        </p:nvGraphicFramePr>
        <p:xfrm>
          <a:off x="1396538" y="1973348"/>
          <a:ext cx="6096000" cy="41559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Vertikaler Bildlauf 6"/>
          <p:cNvSpPr/>
          <p:nvPr/>
        </p:nvSpPr>
        <p:spPr bwMode="gray">
          <a:xfrm>
            <a:off x="7492538" y="4632959"/>
            <a:ext cx="1540626" cy="1368829"/>
          </a:xfrm>
          <a:prstGeom prst="verticalScroll">
            <a:avLst/>
          </a:prstGeom>
          <a:solidFill>
            <a:schemeClr val="tx1">
              <a:lumMod val="65000"/>
              <a:lumOff val="35000"/>
            </a:schemeClr>
          </a:solidFill>
          <a:ln w="9525" algn="ctr">
            <a:solidFill>
              <a:srgbClr val="00648C"/>
            </a:solidFill>
            <a:miter lim="800000"/>
            <a:headEnd/>
            <a:tailEnd/>
          </a:ln>
          <a:effectLst/>
        </p:spPr>
        <p:txBody>
          <a:bodyPr rtlCol="0" anchor="ctr" anchorCtr="1"/>
          <a:lstStyle/>
          <a:p>
            <a:pPr algn="ctr" eaLnBrk="0" hangingPunct="0"/>
            <a:r>
              <a:rPr lang="de-DE" sz="1600" b="1" dirty="0" err="1" smtClean="0">
                <a:solidFill>
                  <a:schemeClr val="bg1"/>
                </a:solidFill>
                <a:ea typeface="Gulim" pitchFamily="34" charset="-127"/>
              </a:rPr>
              <a:t>Statutory</a:t>
            </a:r>
            <a:r>
              <a:rPr lang="de-DE" sz="1600" b="1" dirty="0" smtClean="0">
                <a:solidFill>
                  <a:schemeClr val="bg1"/>
                </a:solidFill>
                <a:ea typeface="Gulim" pitchFamily="34" charset="-127"/>
              </a:rPr>
              <a:t> </a:t>
            </a:r>
            <a:r>
              <a:rPr lang="de-DE" sz="1600" b="1" dirty="0" err="1" smtClean="0">
                <a:solidFill>
                  <a:schemeClr val="bg1"/>
                </a:solidFill>
                <a:ea typeface="Gulim" pitchFamily="34" charset="-127"/>
              </a:rPr>
              <a:t>fee</a:t>
            </a:r>
            <a:r>
              <a:rPr lang="de-DE" sz="1600" b="1" dirty="0" smtClean="0">
                <a:solidFill>
                  <a:schemeClr val="bg1"/>
                </a:solidFill>
                <a:ea typeface="Gulim" pitchFamily="34" charset="-127"/>
              </a:rPr>
              <a:t> </a:t>
            </a:r>
            <a:r>
              <a:rPr lang="de-DE" sz="1600" b="1" dirty="0" err="1" smtClean="0">
                <a:solidFill>
                  <a:schemeClr val="bg1"/>
                </a:solidFill>
                <a:ea typeface="Gulim" pitchFamily="34" charset="-127"/>
              </a:rPr>
              <a:t>schedule</a:t>
            </a:r>
            <a:endParaRPr lang="de-DE" sz="1600" b="1" dirty="0" smtClean="0">
              <a:solidFill>
                <a:schemeClr val="bg1"/>
              </a:solidFill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8601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Private </a:t>
            </a:r>
            <a:r>
              <a:rPr lang="de-DE" dirty="0" err="1" smtClean="0"/>
              <a:t>Health</a:t>
            </a:r>
            <a:r>
              <a:rPr lang="de-DE" dirty="0" smtClean="0"/>
              <a:t> Insurance</a:t>
            </a:r>
          </a:p>
          <a:p>
            <a:pPr lvl="1"/>
            <a:r>
              <a:rPr lang="de-DE" dirty="0" smtClean="0"/>
              <a:t>10%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population</a:t>
            </a:r>
            <a:endParaRPr lang="de-DE" dirty="0" smtClean="0"/>
          </a:p>
          <a:p>
            <a:pPr lvl="1"/>
            <a:r>
              <a:rPr lang="de-DE" dirty="0" err="1" smtClean="0"/>
              <a:t>Financing</a:t>
            </a:r>
            <a:endParaRPr lang="de-DE" dirty="0" smtClean="0"/>
          </a:p>
          <a:p>
            <a:pPr lvl="2"/>
            <a:r>
              <a:rPr lang="de-DE" dirty="0" smtClean="0"/>
              <a:t>Individual ‚</a:t>
            </a:r>
            <a:r>
              <a:rPr lang="de-DE" dirty="0" err="1" smtClean="0"/>
              <a:t>risk-adjusted</a:t>
            </a:r>
            <a:r>
              <a:rPr lang="de-DE" dirty="0" smtClean="0"/>
              <a:t>‘ </a:t>
            </a:r>
            <a:r>
              <a:rPr lang="de-DE" dirty="0" err="1" smtClean="0"/>
              <a:t>premiums</a:t>
            </a:r>
            <a:endParaRPr lang="de-DE" dirty="0" smtClean="0"/>
          </a:p>
          <a:p>
            <a:pPr lvl="2"/>
            <a:r>
              <a:rPr lang="de-DE" dirty="0" smtClean="0"/>
              <a:t>Interest </a:t>
            </a:r>
            <a:r>
              <a:rPr lang="de-DE" dirty="0" err="1" smtClean="0"/>
              <a:t>rates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supposed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cover </a:t>
            </a:r>
            <a:r>
              <a:rPr lang="de-DE" dirty="0" err="1" smtClean="0"/>
              <a:t>costs</a:t>
            </a:r>
            <a:r>
              <a:rPr lang="de-DE" dirty="0" smtClean="0"/>
              <a:t> in </a:t>
            </a:r>
            <a:r>
              <a:rPr lang="de-DE" dirty="0" err="1" smtClean="0"/>
              <a:t>old</a:t>
            </a:r>
            <a:r>
              <a:rPr lang="de-DE" dirty="0" smtClean="0"/>
              <a:t> </a:t>
            </a:r>
            <a:r>
              <a:rPr lang="de-DE" dirty="0" err="1" smtClean="0"/>
              <a:t>age</a:t>
            </a:r>
            <a:endParaRPr lang="de-DE" dirty="0" smtClean="0"/>
          </a:p>
          <a:p>
            <a:pPr lvl="1"/>
            <a:r>
              <a:rPr lang="de-DE" dirty="0" err="1" smtClean="0"/>
              <a:t>Procedure</a:t>
            </a:r>
            <a:endParaRPr lang="de-DE" dirty="0" smtClean="0"/>
          </a:p>
          <a:p>
            <a:pPr lvl="2"/>
            <a:r>
              <a:rPr lang="de-DE" dirty="0" smtClean="0"/>
              <a:t>Individual </a:t>
            </a:r>
            <a:r>
              <a:rPr lang="de-DE" dirty="0" err="1" smtClean="0"/>
              <a:t>contract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service </a:t>
            </a:r>
            <a:r>
              <a:rPr lang="de-DE" dirty="0" err="1" smtClean="0"/>
              <a:t>provider</a:t>
            </a:r>
            <a:r>
              <a:rPr lang="de-DE" dirty="0" smtClean="0"/>
              <a:t> and </a:t>
            </a:r>
            <a:r>
              <a:rPr lang="de-DE" dirty="0" err="1" smtClean="0"/>
              <a:t>patient</a:t>
            </a:r>
            <a:endParaRPr lang="de-DE" dirty="0" smtClean="0"/>
          </a:p>
          <a:p>
            <a:pPr lvl="3"/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restrictions</a:t>
            </a:r>
            <a:endParaRPr lang="de-DE" dirty="0" smtClean="0"/>
          </a:p>
          <a:p>
            <a:pPr lvl="2"/>
            <a:r>
              <a:rPr lang="de-DE" dirty="0" smtClean="0"/>
              <a:t>Patient </a:t>
            </a:r>
            <a:r>
              <a:rPr lang="de-DE" dirty="0" err="1" smtClean="0"/>
              <a:t>pays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treatment</a:t>
            </a:r>
            <a:endParaRPr lang="de-DE" dirty="0" smtClean="0"/>
          </a:p>
          <a:p>
            <a:pPr lvl="3"/>
            <a:r>
              <a:rPr lang="de-DE" dirty="0" err="1" smtClean="0"/>
              <a:t>Statutory</a:t>
            </a:r>
            <a:r>
              <a:rPr lang="de-DE" dirty="0" smtClean="0"/>
              <a:t> </a:t>
            </a:r>
            <a:r>
              <a:rPr lang="de-DE" dirty="0" err="1" smtClean="0"/>
              <a:t>fee</a:t>
            </a:r>
            <a:r>
              <a:rPr lang="de-DE" dirty="0" smtClean="0"/>
              <a:t> </a:t>
            </a:r>
            <a:r>
              <a:rPr lang="de-DE" dirty="0" err="1" smtClean="0"/>
              <a:t>scedule</a:t>
            </a:r>
            <a:endParaRPr lang="de-DE" dirty="0" smtClean="0"/>
          </a:p>
          <a:p>
            <a:pPr lvl="2"/>
            <a:r>
              <a:rPr lang="de-DE" dirty="0" err="1" smtClean="0"/>
              <a:t>Reimbursement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costs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private </a:t>
            </a:r>
            <a:r>
              <a:rPr lang="de-DE" dirty="0" err="1" smtClean="0"/>
              <a:t>insurer</a:t>
            </a:r>
            <a:endParaRPr lang="de-DE" dirty="0" smtClean="0"/>
          </a:p>
          <a:p>
            <a:pPr lvl="1"/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German Healthcare System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3214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7241&quot;/&gt;&lt;partner val=&quot;53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0&quot;/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/m_precDefault&gt;&lt;/CDefaultPrec&gt;&lt;/root&gt;"/>
  <p:tag name="THINKCELLUNDODONOTDELETE" val="2437"/>
</p:tagLst>
</file>

<file path=ppt/theme/theme1.xml><?xml version="1.0" encoding="utf-8"?>
<a:theme xmlns:a="http://schemas.openxmlformats.org/drawingml/2006/main" name="GoetheDesign1">
  <a:themeElements>
    <a:clrScheme name="Goethe Universität">
      <a:dk1>
        <a:srgbClr val="000000"/>
      </a:dk1>
      <a:lt1>
        <a:srgbClr val="FFFFFF"/>
      </a:lt1>
      <a:dk2>
        <a:srgbClr val="AF1D1D"/>
      </a:dk2>
      <a:lt2>
        <a:srgbClr val="ECA394"/>
      </a:lt2>
      <a:accent1>
        <a:srgbClr val="00498D"/>
      </a:accent1>
      <a:accent2>
        <a:srgbClr val="7FA4C4"/>
      </a:accent2>
      <a:accent3>
        <a:srgbClr val="608955"/>
      </a:accent3>
      <a:accent4>
        <a:srgbClr val="9BBB8F"/>
      </a:accent4>
      <a:accent5>
        <a:srgbClr val="F8994A"/>
      </a:accent5>
      <a:accent6>
        <a:srgbClr val="F9D349"/>
      </a:accent6>
      <a:hlink>
        <a:srgbClr val="608955"/>
      </a:hlink>
      <a:folHlink>
        <a:srgbClr val="9BBB8F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1"/>
        </a:solidFill>
        <a:ln w="9525" algn="ctr">
          <a:solidFill>
            <a:srgbClr val="00648C"/>
          </a:solidFill>
          <a:miter lim="800000"/>
          <a:headEnd/>
          <a:tailEnd/>
        </a:ln>
        <a:effectLst/>
      </a:spPr>
      <a:bodyPr anchor="ctr" anchorCtr="1"/>
      <a:lstStyle>
        <a:defPPr eaLnBrk="0" hangingPunct="0">
          <a:defRPr sz="1600" b="1" smtClean="0">
            <a:solidFill>
              <a:schemeClr val="bg1"/>
            </a:solidFill>
            <a:ea typeface="Gulim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lg" len="lg"/>
          <a:tailEnd type="none" w="lg" len="lg"/>
        </a:ln>
        <a:effectLst/>
      </a:spPr>
      <a:bodyPr vert="horz" wrap="none" lIns="91440" tIns="91440" rIns="91440" bIns="9144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GoetheDesign1 1">
        <a:dk1>
          <a:srgbClr val="000000"/>
        </a:dk1>
        <a:lt1>
          <a:srgbClr val="FFFFFF"/>
        </a:lt1>
        <a:dk2>
          <a:srgbClr val="AF1D1D"/>
        </a:dk2>
        <a:lt2>
          <a:srgbClr val="ECA394"/>
        </a:lt2>
        <a:accent1>
          <a:srgbClr val="00498D"/>
        </a:accent1>
        <a:accent2>
          <a:srgbClr val="7FA4C4"/>
        </a:accent2>
        <a:accent3>
          <a:srgbClr val="FFFFFF"/>
        </a:accent3>
        <a:accent4>
          <a:srgbClr val="000000"/>
        </a:accent4>
        <a:accent5>
          <a:srgbClr val="AAB1C5"/>
        </a:accent5>
        <a:accent6>
          <a:srgbClr val="7294B1"/>
        </a:accent6>
        <a:hlink>
          <a:srgbClr val="608955"/>
        </a:hlink>
        <a:folHlink>
          <a:srgbClr val="9BBB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ni-vortrag.potx" id="{277D086E-9E6B-475F-B18D-5053EE01ED94}" vid="{F26CFE59-BDDF-4618-9CD8-600626A2907E}"/>
    </a:ext>
  </a:extLst>
</a:theme>
</file>

<file path=ppt/theme/theme2.xml><?xml version="1.0" encoding="utf-8"?>
<a:theme xmlns:a="http://schemas.openxmlformats.org/drawingml/2006/main" name="Larissa-Design">
  <a:themeElements>
    <a:clrScheme name="Goethe">
      <a:dk1>
        <a:srgbClr val="000000"/>
      </a:dk1>
      <a:lt1>
        <a:srgbClr val="FFFFFF"/>
      </a:lt1>
      <a:dk2>
        <a:srgbClr val="AF1D1D"/>
      </a:dk2>
      <a:lt2>
        <a:srgbClr val="ECA394"/>
      </a:lt2>
      <a:accent1>
        <a:srgbClr val="00498D"/>
      </a:accent1>
      <a:accent2>
        <a:srgbClr val="7FA4C4"/>
      </a:accent2>
      <a:accent3>
        <a:srgbClr val="608955"/>
      </a:accent3>
      <a:accent4>
        <a:srgbClr val="9BBB8F"/>
      </a:accent4>
      <a:accent5>
        <a:srgbClr val="F8994A"/>
      </a:accent5>
      <a:accent6>
        <a:srgbClr val="F9D349"/>
      </a:accent6>
      <a:hlink>
        <a:srgbClr val="608955"/>
      </a:hlink>
      <a:folHlink>
        <a:srgbClr val="9BBB8F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Goethe">
      <a:dk1>
        <a:srgbClr val="000000"/>
      </a:dk1>
      <a:lt1>
        <a:srgbClr val="FFFFFF"/>
      </a:lt1>
      <a:dk2>
        <a:srgbClr val="AF1D1D"/>
      </a:dk2>
      <a:lt2>
        <a:srgbClr val="ECA394"/>
      </a:lt2>
      <a:accent1>
        <a:srgbClr val="00498D"/>
      </a:accent1>
      <a:accent2>
        <a:srgbClr val="7FA4C4"/>
      </a:accent2>
      <a:accent3>
        <a:srgbClr val="608955"/>
      </a:accent3>
      <a:accent4>
        <a:srgbClr val="9BBB8F"/>
      </a:accent4>
      <a:accent5>
        <a:srgbClr val="F8994A"/>
      </a:accent5>
      <a:accent6>
        <a:srgbClr val="F9D349"/>
      </a:accent6>
      <a:hlink>
        <a:srgbClr val="608955"/>
      </a:hlink>
      <a:folHlink>
        <a:srgbClr val="9BBB8F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uni-vortrag</Template>
  <TotalTime>0</TotalTime>
  <Words>834</Words>
  <Application>Microsoft Office PowerPoint</Application>
  <PresentationFormat>Bildschirmpräsentation (4:3)</PresentationFormat>
  <Paragraphs>165</Paragraphs>
  <Slides>17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4" baseType="lpstr">
      <vt:lpstr> (Headings)</vt:lpstr>
      <vt:lpstr>Arial</vt:lpstr>
      <vt:lpstr>Cambria</vt:lpstr>
      <vt:lpstr>Gulim</vt:lpstr>
      <vt:lpstr>Times New Roman</vt:lpstr>
      <vt:lpstr>GoetheDesign1</vt:lpstr>
      <vt:lpstr>Adobe Acrobat Document</vt:lpstr>
      <vt:lpstr>The Right to Health  as Impulse for Innovation</vt:lpstr>
      <vt:lpstr>Introduction</vt:lpstr>
      <vt:lpstr>Introduction</vt:lpstr>
      <vt:lpstr>Innovation in Healthcare Provision</vt:lpstr>
      <vt:lpstr>The German Healthcare System </vt:lpstr>
      <vt:lpstr>The German Healthcare System </vt:lpstr>
      <vt:lpstr>The German Healthcare System </vt:lpstr>
      <vt:lpstr>The German Healthcare System </vt:lpstr>
      <vt:lpstr>The German Healthcare System </vt:lpstr>
      <vt:lpstr>The Incentives for Innovation in the German Healthcare System</vt:lpstr>
      <vt:lpstr>The Incentives for Innovation in the German Healthcare System</vt:lpstr>
      <vt:lpstr>The Incentives for Innovation in the German Healthcare System</vt:lpstr>
      <vt:lpstr>Innovation  as a Function of the Right to Health</vt:lpstr>
      <vt:lpstr>Innovation  as a Function of the Right to Health</vt:lpstr>
      <vt:lpstr>Innovation  as a Function of the Right to Health</vt:lpstr>
      <vt:lpstr>Innovation  as a Function of the Right to Health</vt:lpstr>
      <vt:lpstr>Innovation  as a Function of the Right to Health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2018-05-27T14:42:39Z</dcterms:created>
  <dcterms:modified xsi:type="dcterms:W3CDTF">2018-06-05T10:44:34Z</dcterms:modified>
</cp:coreProperties>
</file>